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256" r:id="rId2"/>
    <p:sldId id="282" r:id="rId3"/>
    <p:sldId id="815" r:id="rId4"/>
    <p:sldId id="831" r:id="rId5"/>
    <p:sldId id="817" r:id="rId6"/>
    <p:sldId id="832" r:id="rId7"/>
    <p:sldId id="818" r:id="rId8"/>
    <p:sldId id="819" r:id="rId9"/>
    <p:sldId id="833" r:id="rId10"/>
    <p:sldId id="830" r:id="rId11"/>
    <p:sldId id="835" r:id="rId12"/>
    <p:sldId id="820" r:id="rId13"/>
    <p:sldId id="602" r:id="rId14"/>
    <p:sldId id="273" r:id="rId15"/>
    <p:sldId id="274" r:id="rId16"/>
    <p:sldId id="275" r:id="rId17"/>
    <p:sldId id="27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815"/>
            <p14:sldId id="831"/>
            <p14:sldId id="817"/>
            <p14:sldId id="832"/>
            <p14:sldId id="818"/>
            <p14:sldId id="819"/>
            <p14:sldId id="833"/>
            <p14:sldId id="830"/>
            <p14:sldId id="835"/>
            <p14:sldId id="820"/>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las Harder" initials="DH" lastIdx="1" clrIdx="0">
    <p:extLst>
      <p:ext uri="{19B8F6BF-5375-455C-9EA6-DF929625EA0E}">
        <p15:presenceInfo xmlns:p15="http://schemas.microsoft.com/office/powerpoint/2012/main" userId="2b8d8b750cb213a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0" autoAdjust="0"/>
    <p:restoredTop sz="96447" autoAdjust="0"/>
  </p:normalViewPr>
  <p:slideViewPr>
    <p:cSldViewPr snapToGrid="0">
      <p:cViewPr varScale="1">
        <p:scale>
          <a:sx n="79" d="100"/>
          <a:sy n="79" d="100"/>
        </p:scale>
        <p:origin x="102" y="21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2021-07-26</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equation of a plane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equation of a plane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equation of a plane</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equation of a plane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equation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equation of a plane</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equation of a plane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equation of a plane</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equation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equation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equation of a plane</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2.wmf"/><Relationship Id="rId13" Type="http://schemas.openxmlformats.org/officeDocument/2006/relationships/image" Target="../media/image8.png"/><Relationship Id="rId3" Type="http://schemas.openxmlformats.org/officeDocument/2006/relationships/audio" Target="../media/media10.m4a"/><Relationship Id="rId7" Type="http://schemas.openxmlformats.org/officeDocument/2006/relationships/oleObject" Target="../embeddings/oleObject27.bin"/><Relationship Id="rId12" Type="http://schemas.openxmlformats.org/officeDocument/2006/relationships/image" Target="../media/image34.wmf"/><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31.wmf"/><Relationship Id="rId11" Type="http://schemas.openxmlformats.org/officeDocument/2006/relationships/oleObject" Target="../embeddings/oleObject29.bin"/><Relationship Id="rId5" Type="http://schemas.openxmlformats.org/officeDocument/2006/relationships/oleObject" Target="../embeddings/oleObject26.bin"/><Relationship Id="rId10" Type="http://schemas.openxmlformats.org/officeDocument/2006/relationships/image" Target="../media/image33.wmf"/><Relationship Id="rId4" Type="http://schemas.openxmlformats.org/officeDocument/2006/relationships/slideLayout" Target="../slideLayouts/slideLayout2.xml"/><Relationship Id="rId9" Type="http://schemas.openxmlformats.org/officeDocument/2006/relationships/oleObject" Target="../embeddings/oleObject28.bin"/></Relationships>
</file>

<file path=ppt/slides/_rels/slide11.xml.rels><?xml version="1.0" encoding="UTF-8" standalone="yes"?>
<Relationships xmlns="http://schemas.openxmlformats.org/package/2006/relationships"><Relationship Id="rId8" Type="http://schemas.openxmlformats.org/officeDocument/2006/relationships/image" Target="../media/image36.wmf"/><Relationship Id="rId13" Type="http://schemas.openxmlformats.org/officeDocument/2006/relationships/oleObject" Target="../embeddings/oleObject34.bin"/><Relationship Id="rId3" Type="http://schemas.openxmlformats.org/officeDocument/2006/relationships/audio" Target="../media/media11.m4a"/><Relationship Id="rId7" Type="http://schemas.openxmlformats.org/officeDocument/2006/relationships/oleObject" Target="../embeddings/oleObject31.bin"/><Relationship Id="rId12" Type="http://schemas.openxmlformats.org/officeDocument/2006/relationships/image" Target="../media/image38.wmf"/><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35.wmf"/><Relationship Id="rId11" Type="http://schemas.openxmlformats.org/officeDocument/2006/relationships/oleObject" Target="../embeddings/oleObject33.bin"/><Relationship Id="rId5" Type="http://schemas.openxmlformats.org/officeDocument/2006/relationships/oleObject" Target="../embeddings/oleObject30.bin"/><Relationship Id="rId15" Type="http://schemas.openxmlformats.org/officeDocument/2006/relationships/image" Target="../media/image8.png"/><Relationship Id="rId10" Type="http://schemas.openxmlformats.org/officeDocument/2006/relationships/image" Target="../media/image37.wmf"/><Relationship Id="rId4" Type="http://schemas.openxmlformats.org/officeDocument/2006/relationships/slideLayout" Target="../slideLayouts/slideLayout2.xml"/><Relationship Id="rId9" Type="http://schemas.openxmlformats.org/officeDocument/2006/relationships/oleObject" Target="../embeddings/oleObject32.bin"/><Relationship Id="rId14" Type="http://schemas.openxmlformats.org/officeDocument/2006/relationships/image" Target="../media/image39.wmf"/></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8.png"/><Relationship Id="rId2" Type="http://schemas.microsoft.com/office/2007/relationships/media" Target="../media/media12.m4a"/><Relationship Id="rId1" Type="http://schemas.openxmlformats.org/officeDocument/2006/relationships/tags" Target="../tags/tag10.xml"/><Relationship Id="rId6" Type="http://schemas.openxmlformats.org/officeDocument/2006/relationships/image" Target="../media/image40.wmf"/><Relationship Id="rId5" Type="http://schemas.openxmlformats.org/officeDocument/2006/relationships/oleObject" Target="../embeddings/oleObject35.bin"/><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1.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audio" Target="../media/media3.m4a"/><Relationship Id="rId7" Type="http://schemas.openxmlformats.org/officeDocument/2006/relationships/oleObject" Target="../embeddings/oleObject2.bin"/><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9.wmf"/><Relationship Id="rId11" Type="http://schemas.openxmlformats.org/officeDocument/2006/relationships/image" Target="../media/image8.png"/><Relationship Id="rId5" Type="http://schemas.openxmlformats.org/officeDocument/2006/relationships/oleObject" Target="../embeddings/oleObject1.bin"/><Relationship Id="rId10" Type="http://schemas.openxmlformats.org/officeDocument/2006/relationships/image" Target="../media/image11.wmf"/><Relationship Id="rId4" Type="http://schemas.openxmlformats.org/officeDocument/2006/relationships/slideLayout" Target="../slideLayouts/slideLayout2.xml"/><Relationship Id="rId9"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8" Type="http://schemas.openxmlformats.org/officeDocument/2006/relationships/image" Target="../media/image13.wmf"/><Relationship Id="rId13" Type="http://schemas.openxmlformats.org/officeDocument/2006/relationships/oleObject" Target="../embeddings/oleObject8.bin"/><Relationship Id="rId3" Type="http://schemas.openxmlformats.org/officeDocument/2006/relationships/audio" Target="../media/media4.m4a"/><Relationship Id="rId7" Type="http://schemas.openxmlformats.org/officeDocument/2006/relationships/oleObject" Target="../embeddings/oleObject5.bin"/><Relationship Id="rId12" Type="http://schemas.openxmlformats.org/officeDocument/2006/relationships/image" Target="../media/image15.wmf"/><Relationship Id="rId17" Type="http://schemas.openxmlformats.org/officeDocument/2006/relationships/image" Target="../media/image8.png"/><Relationship Id="rId2" Type="http://schemas.microsoft.com/office/2007/relationships/media" Target="../media/media4.m4a"/><Relationship Id="rId16" Type="http://schemas.openxmlformats.org/officeDocument/2006/relationships/image" Target="../media/image17.wmf"/><Relationship Id="rId1" Type="http://schemas.openxmlformats.org/officeDocument/2006/relationships/tags" Target="../tags/tag2.xml"/><Relationship Id="rId6" Type="http://schemas.openxmlformats.org/officeDocument/2006/relationships/image" Target="../media/image12.wmf"/><Relationship Id="rId11" Type="http://schemas.openxmlformats.org/officeDocument/2006/relationships/oleObject" Target="../embeddings/oleObject7.bin"/><Relationship Id="rId5" Type="http://schemas.openxmlformats.org/officeDocument/2006/relationships/oleObject" Target="../embeddings/oleObject4.bin"/><Relationship Id="rId15" Type="http://schemas.openxmlformats.org/officeDocument/2006/relationships/oleObject" Target="../embeddings/oleObject9.bin"/><Relationship Id="rId10" Type="http://schemas.openxmlformats.org/officeDocument/2006/relationships/image" Target="../media/image14.wmf"/><Relationship Id="rId4" Type="http://schemas.openxmlformats.org/officeDocument/2006/relationships/slideLayout" Target="../slideLayouts/slideLayout2.xml"/><Relationship Id="rId9" Type="http://schemas.openxmlformats.org/officeDocument/2006/relationships/oleObject" Target="../embeddings/oleObject6.bin"/><Relationship Id="rId14" Type="http://schemas.openxmlformats.org/officeDocument/2006/relationships/image" Target="../media/image16.wmf"/></Relationships>
</file>

<file path=ppt/slides/_rels/slide5.xml.rels><?xml version="1.0" encoding="UTF-8" standalone="yes"?>
<Relationships xmlns="http://schemas.openxmlformats.org/package/2006/relationships"><Relationship Id="rId8" Type="http://schemas.openxmlformats.org/officeDocument/2006/relationships/image" Target="../media/image18.wmf"/><Relationship Id="rId13" Type="http://schemas.openxmlformats.org/officeDocument/2006/relationships/oleObject" Target="../embeddings/oleObject14.bin"/><Relationship Id="rId3" Type="http://schemas.openxmlformats.org/officeDocument/2006/relationships/audio" Target="../media/media5.m4a"/><Relationship Id="rId7" Type="http://schemas.openxmlformats.org/officeDocument/2006/relationships/oleObject" Target="../embeddings/oleObject11.bin"/><Relationship Id="rId12" Type="http://schemas.openxmlformats.org/officeDocument/2006/relationships/image" Target="../media/image20.wmf"/><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9.wmf"/><Relationship Id="rId11" Type="http://schemas.openxmlformats.org/officeDocument/2006/relationships/oleObject" Target="../embeddings/oleObject13.bin"/><Relationship Id="rId5" Type="http://schemas.openxmlformats.org/officeDocument/2006/relationships/oleObject" Target="../embeddings/oleObject10.bin"/><Relationship Id="rId15" Type="http://schemas.openxmlformats.org/officeDocument/2006/relationships/image" Target="../media/image8.png"/><Relationship Id="rId10" Type="http://schemas.openxmlformats.org/officeDocument/2006/relationships/image" Target="../media/image19.wmf"/><Relationship Id="rId4" Type="http://schemas.openxmlformats.org/officeDocument/2006/relationships/slideLayout" Target="../slideLayouts/slideLayout2.xml"/><Relationship Id="rId9" Type="http://schemas.openxmlformats.org/officeDocument/2006/relationships/oleObject" Target="../embeddings/oleObject12.bin"/><Relationship Id="rId14" Type="http://schemas.openxmlformats.org/officeDocument/2006/relationships/image" Target="../media/image21.wmf"/></Relationships>
</file>

<file path=ppt/slides/_rels/slide6.xml.rels><?xml version="1.0" encoding="UTF-8" standalone="yes"?>
<Relationships xmlns="http://schemas.openxmlformats.org/package/2006/relationships"><Relationship Id="rId8" Type="http://schemas.openxmlformats.org/officeDocument/2006/relationships/image" Target="../media/image22.wmf"/><Relationship Id="rId13" Type="http://schemas.openxmlformats.org/officeDocument/2006/relationships/image" Target="../media/image8.png"/><Relationship Id="rId3" Type="http://schemas.openxmlformats.org/officeDocument/2006/relationships/audio" Target="../media/media6.m4a"/><Relationship Id="rId7" Type="http://schemas.openxmlformats.org/officeDocument/2006/relationships/oleObject" Target="../embeddings/oleObject16.bin"/><Relationship Id="rId12" Type="http://schemas.openxmlformats.org/officeDocument/2006/relationships/image" Target="../media/image24.wmf"/><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8.wmf"/><Relationship Id="rId11" Type="http://schemas.openxmlformats.org/officeDocument/2006/relationships/oleObject" Target="../embeddings/oleObject18.bin"/><Relationship Id="rId5" Type="http://schemas.openxmlformats.org/officeDocument/2006/relationships/oleObject" Target="../embeddings/oleObject15.bin"/><Relationship Id="rId10" Type="http://schemas.openxmlformats.org/officeDocument/2006/relationships/image" Target="../media/image23.wmf"/><Relationship Id="rId4" Type="http://schemas.openxmlformats.org/officeDocument/2006/relationships/slideLayout" Target="../slideLayouts/slideLayout2.xml"/><Relationship Id="rId9" Type="http://schemas.openxmlformats.org/officeDocument/2006/relationships/oleObject" Target="../embeddings/oleObject17.bin"/></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8.png"/><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image" Target="../media/image25.wmf"/><Relationship Id="rId5" Type="http://schemas.openxmlformats.org/officeDocument/2006/relationships/oleObject" Target="../embeddings/oleObject19.bin"/><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8.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26.wmf"/><Relationship Id="rId5" Type="http://schemas.openxmlformats.org/officeDocument/2006/relationships/oleObject" Target="../embeddings/oleObject20.bin"/><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7.wmf"/><Relationship Id="rId13" Type="http://schemas.openxmlformats.org/officeDocument/2006/relationships/oleObject" Target="../embeddings/oleObject25.bin"/><Relationship Id="rId3" Type="http://schemas.openxmlformats.org/officeDocument/2006/relationships/audio" Target="../media/media9.m4a"/><Relationship Id="rId7" Type="http://schemas.openxmlformats.org/officeDocument/2006/relationships/oleObject" Target="../embeddings/oleObject22.bin"/><Relationship Id="rId12" Type="http://schemas.openxmlformats.org/officeDocument/2006/relationships/image" Target="../media/image29.wmf"/><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21.wmf"/><Relationship Id="rId11" Type="http://schemas.openxmlformats.org/officeDocument/2006/relationships/oleObject" Target="../embeddings/oleObject24.bin"/><Relationship Id="rId5" Type="http://schemas.openxmlformats.org/officeDocument/2006/relationships/oleObject" Target="../embeddings/oleObject21.bin"/><Relationship Id="rId15" Type="http://schemas.openxmlformats.org/officeDocument/2006/relationships/image" Target="../media/image8.png"/><Relationship Id="rId10" Type="http://schemas.openxmlformats.org/officeDocument/2006/relationships/image" Target="../media/image28.wmf"/><Relationship Id="rId4" Type="http://schemas.openxmlformats.org/officeDocument/2006/relationships/slideLayout" Target="../slideLayouts/slideLayout2.xml"/><Relationship Id="rId9" Type="http://schemas.openxmlformats.org/officeDocument/2006/relationships/oleObject" Target="../embeddings/oleObject23.bin"/><Relationship Id="rId14" Type="http://schemas.openxmlformats.org/officeDocument/2006/relationships/image" Target="../media/image30.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7.4 The equation of a plane</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1949FB2E-7187-4744-AE73-A2C7B6CB02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8532"/>
    </mc:Choice>
    <mc:Fallback>
      <p:transition spd="slow" advTm="8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plane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Next, we find the perpendicular component of each of the three canonical vectors with respect to </a:t>
            </a:r>
            <a:r>
              <a:rPr lang="en-US" b="1" dirty="0"/>
              <a:t>n</a:t>
            </a:r>
            <a:endParaRPr lang="en-US" dirty="0"/>
          </a:p>
          <a:p>
            <a:pPr lvl="1"/>
            <a:r>
              <a:rPr lang="en-US" dirty="0"/>
              <a:t>To simplify this, we will use a normalized normal</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r>
              <a:rPr lang="en-US" dirty="0"/>
              <a:t>Of these, </a:t>
            </a:r>
            <a:r>
              <a:rPr lang="en-US" b="1" dirty="0"/>
              <a:t>v</a:t>
            </a:r>
            <a:r>
              <a:rPr lang="en-US" baseline="-25000" dirty="0"/>
              <a:t>1</a:t>
            </a:r>
            <a:r>
              <a:rPr lang="en-US" dirty="0"/>
              <a:t> has the largest 2-norm, and </a:t>
            </a:r>
            <a:r>
              <a:rPr lang="en-US" b="1" dirty="0"/>
              <a:t>v</a:t>
            </a:r>
            <a:r>
              <a:rPr lang="en-US" baseline="-25000" dirty="0"/>
              <a:t>2</a:t>
            </a:r>
            <a:r>
              <a:rPr lang="en-US" dirty="0"/>
              <a:t> has the next</a:t>
            </a:r>
            <a:br>
              <a:rPr lang="en-US" dirty="0"/>
            </a:br>
            <a:r>
              <a:rPr lang="en-US" dirty="0"/>
              <a:t>largest 2-norm, so by chance, we’ll keep these two</a:t>
            </a:r>
          </a:p>
          <a:p>
            <a:endParaRPr lang="en-US" dirty="0"/>
          </a:p>
          <a:p>
            <a:endParaRPr lang="en-US" dirty="0"/>
          </a:p>
          <a:p>
            <a:endParaRPr lang="en-US" dirty="0"/>
          </a:p>
          <a:p>
            <a:pPr lvl="1"/>
            <a:endParaRPr lang="en-US" dirty="0"/>
          </a:p>
        </p:txBody>
      </p:sp>
      <p:sp>
        <p:nvSpPr>
          <p:cNvPr id="4" name="Footer Placeholder 3"/>
          <p:cNvSpPr>
            <a:spLocks noGrp="1"/>
          </p:cNvSpPr>
          <p:nvPr>
            <p:ph type="ftr" sz="quarter" idx="11"/>
          </p:nvPr>
        </p:nvSpPr>
        <p:spPr/>
        <p:txBody>
          <a:bodyPr/>
          <a:lstStyle/>
          <a:p>
            <a:r>
              <a:rPr lang="en-US"/>
              <a:t>The equation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5" name="Object 4">
            <a:extLst>
              <a:ext uri="{FF2B5EF4-FFF2-40B4-BE49-F238E27FC236}">
                <a16:creationId xmlns:a16="http://schemas.microsoft.com/office/drawing/2014/main" id="{278034DD-063C-4B87-8F83-3E78A5F4C144}"/>
              </a:ext>
            </a:extLst>
          </p:cNvPr>
          <p:cNvGraphicFramePr>
            <a:graphicFrameLocks noChangeAspect="1"/>
          </p:cNvGraphicFramePr>
          <p:nvPr>
            <p:extLst>
              <p:ext uri="{D42A27DB-BD31-4B8C-83A1-F6EECF244321}">
                <p14:modId xmlns:p14="http://schemas.microsoft.com/office/powerpoint/2010/main" val="2700437418"/>
              </p:ext>
            </p:extLst>
          </p:nvPr>
        </p:nvGraphicFramePr>
        <p:xfrm>
          <a:off x="3168079" y="3808413"/>
          <a:ext cx="2800985" cy="1187450"/>
        </p:xfrm>
        <a:graphic>
          <a:graphicData uri="http://schemas.openxmlformats.org/presentationml/2006/ole">
            <mc:AlternateContent xmlns:mc="http://schemas.openxmlformats.org/markup-compatibility/2006">
              <mc:Choice xmlns:v="urn:schemas-microsoft-com:vml" Requires="v">
                <p:oleObj name="Equation" r:id="rId5" imgW="1409400" imgH="596880" progId="Equation.DSMT4">
                  <p:embed/>
                </p:oleObj>
              </mc:Choice>
              <mc:Fallback>
                <p:oleObj name="Equation" r:id="rId5" imgW="1409400" imgH="59688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6"/>
                      <a:stretch>
                        <a:fillRect/>
                      </a:stretch>
                    </p:blipFill>
                    <p:spPr>
                      <a:xfrm>
                        <a:off x="3168079" y="3808413"/>
                        <a:ext cx="2800985" cy="11874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673A4F56-FF8B-40EB-A0C2-552C144A53CA}"/>
              </a:ext>
            </a:extLst>
          </p:cNvPr>
          <p:cNvGraphicFramePr>
            <a:graphicFrameLocks noChangeAspect="1"/>
          </p:cNvGraphicFramePr>
          <p:nvPr>
            <p:extLst>
              <p:ext uri="{D42A27DB-BD31-4B8C-83A1-F6EECF244321}">
                <p14:modId xmlns:p14="http://schemas.microsoft.com/office/powerpoint/2010/main" val="396482430"/>
              </p:ext>
            </p:extLst>
          </p:nvPr>
        </p:nvGraphicFramePr>
        <p:xfrm>
          <a:off x="3055491" y="2714094"/>
          <a:ext cx="2616200" cy="1079500"/>
        </p:xfrm>
        <a:graphic>
          <a:graphicData uri="http://schemas.openxmlformats.org/presentationml/2006/ole">
            <mc:AlternateContent xmlns:mc="http://schemas.openxmlformats.org/markup-compatibility/2006">
              <mc:Choice xmlns:v="urn:schemas-microsoft-com:vml" Requires="v">
                <p:oleObj name="Equation" r:id="rId7" imgW="1447560" imgH="596880" progId="Equation.DSMT4">
                  <p:embed/>
                </p:oleObj>
              </mc:Choice>
              <mc:Fallback>
                <p:oleObj name="Equation" r:id="rId7" imgW="1447560" imgH="59688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8"/>
                      <a:stretch>
                        <a:fillRect/>
                      </a:stretch>
                    </p:blipFill>
                    <p:spPr>
                      <a:xfrm>
                        <a:off x="3055491" y="2714094"/>
                        <a:ext cx="2616200" cy="10795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4737E14-C022-4478-B811-229367C666DD}"/>
              </a:ext>
            </a:extLst>
          </p:cNvPr>
          <p:cNvGraphicFramePr>
            <a:graphicFrameLocks noChangeAspect="1"/>
          </p:cNvGraphicFramePr>
          <p:nvPr>
            <p:extLst>
              <p:ext uri="{D42A27DB-BD31-4B8C-83A1-F6EECF244321}">
                <p14:modId xmlns:p14="http://schemas.microsoft.com/office/powerpoint/2010/main" val="2460230753"/>
              </p:ext>
            </p:extLst>
          </p:nvPr>
        </p:nvGraphicFramePr>
        <p:xfrm>
          <a:off x="222691" y="3809206"/>
          <a:ext cx="2776538" cy="1187450"/>
        </p:xfrm>
        <a:graphic>
          <a:graphicData uri="http://schemas.openxmlformats.org/presentationml/2006/ole">
            <mc:AlternateContent xmlns:mc="http://schemas.openxmlformats.org/markup-compatibility/2006">
              <mc:Choice xmlns:v="urn:schemas-microsoft-com:vml" Requires="v">
                <p:oleObj name="Equation" r:id="rId9" imgW="1396800" imgH="596880" progId="Equation.DSMT4">
                  <p:embed/>
                </p:oleObj>
              </mc:Choice>
              <mc:Fallback>
                <p:oleObj name="Equation" r:id="rId9" imgW="1396800" imgH="59688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10"/>
                      <a:stretch>
                        <a:fillRect/>
                      </a:stretch>
                    </p:blipFill>
                    <p:spPr>
                      <a:xfrm>
                        <a:off x="222691" y="3809206"/>
                        <a:ext cx="2776538" cy="118745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811DDC3-B527-45B9-8A4A-470AC6CE69C4}"/>
              </a:ext>
            </a:extLst>
          </p:cNvPr>
          <p:cNvGraphicFramePr>
            <a:graphicFrameLocks noChangeAspect="1"/>
          </p:cNvGraphicFramePr>
          <p:nvPr>
            <p:extLst>
              <p:ext uri="{D42A27DB-BD31-4B8C-83A1-F6EECF244321}">
                <p14:modId xmlns:p14="http://schemas.microsoft.com/office/powerpoint/2010/main" val="2243675554"/>
              </p:ext>
            </p:extLst>
          </p:nvPr>
        </p:nvGraphicFramePr>
        <p:xfrm>
          <a:off x="6169628" y="3808413"/>
          <a:ext cx="2650808" cy="1187450"/>
        </p:xfrm>
        <a:graphic>
          <a:graphicData uri="http://schemas.openxmlformats.org/presentationml/2006/ole">
            <mc:AlternateContent xmlns:mc="http://schemas.openxmlformats.org/markup-compatibility/2006">
              <mc:Choice xmlns:v="urn:schemas-microsoft-com:vml" Requires="v">
                <p:oleObj name="Equation" r:id="rId11" imgW="1333440" imgH="596880" progId="Equation.DSMT4">
                  <p:embed/>
                </p:oleObj>
              </mc:Choice>
              <mc:Fallback>
                <p:oleObj name="Equation" r:id="rId11" imgW="1333440" imgH="596880" progId="Equation.DSMT4">
                  <p:embed/>
                  <p:pic>
                    <p:nvPicPr>
                      <p:cNvPr id="10" name="Object 9">
                        <a:extLst>
                          <a:ext uri="{FF2B5EF4-FFF2-40B4-BE49-F238E27FC236}">
                            <a16:creationId xmlns:a16="http://schemas.microsoft.com/office/drawing/2014/main" id="{04737E14-C022-4478-B811-229367C666DD}"/>
                          </a:ext>
                        </a:extLst>
                      </p:cNvPr>
                      <p:cNvPicPr/>
                      <p:nvPr/>
                    </p:nvPicPr>
                    <p:blipFill>
                      <a:blip r:embed="rId12"/>
                      <a:stretch>
                        <a:fillRect/>
                      </a:stretch>
                    </p:blipFill>
                    <p:spPr>
                      <a:xfrm>
                        <a:off x="6169628" y="3808413"/>
                        <a:ext cx="2650808" cy="1187450"/>
                      </a:xfrm>
                      <a:prstGeom prst="rect">
                        <a:avLst/>
                      </a:prstGeom>
                    </p:spPr>
                  </p:pic>
                </p:oleObj>
              </mc:Fallback>
            </mc:AlternateContent>
          </a:graphicData>
        </a:graphic>
      </p:graphicFrame>
      <p:pic>
        <p:nvPicPr>
          <p:cNvPr id="15" name="Audio 14">
            <a:hlinkClick r:id="" action="ppaction://media"/>
            <a:extLst>
              <a:ext uri="{FF2B5EF4-FFF2-40B4-BE49-F238E27FC236}">
                <a16:creationId xmlns:a16="http://schemas.microsoft.com/office/drawing/2014/main" id="{1CD0407D-C014-4708-B745-4917DCA191B7}"/>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31823201"/>
      </p:ext>
    </p:extLst>
  </p:cSld>
  <p:clrMapOvr>
    <a:masterClrMapping/>
  </p:clrMapOvr>
  <mc:AlternateContent xmlns:mc="http://schemas.openxmlformats.org/markup-compatibility/2006">
    <mc:Choice xmlns:p14="http://schemas.microsoft.com/office/powerpoint/2010/main" Requires="p14">
      <p:transition spd="slow" p14:dur="2000" advTm="96173"/>
    </mc:Choice>
    <mc:Fallback>
      <p:transition spd="slow" advTm="961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plane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Apply Gram-Schmidt to these two vectors:</a:t>
            </a:r>
          </a:p>
          <a:p>
            <a:endParaRPr lang="en-US" dirty="0"/>
          </a:p>
          <a:p>
            <a:endParaRPr lang="en-US" dirty="0"/>
          </a:p>
          <a:p>
            <a:endParaRPr lang="en-US" dirty="0"/>
          </a:p>
          <a:p>
            <a:pPr lvl="1"/>
            <a:r>
              <a:rPr lang="en-US" dirty="0"/>
              <a:t>Thus,</a:t>
            </a:r>
          </a:p>
          <a:p>
            <a:pPr lvl="1"/>
            <a:endParaRPr lang="en-US" dirty="0"/>
          </a:p>
          <a:p>
            <a:pPr lvl="1"/>
            <a:endParaRPr lang="en-US" dirty="0"/>
          </a:p>
          <a:p>
            <a:pPr lvl="1"/>
            <a:endParaRPr lang="en-US" dirty="0"/>
          </a:p>
          <a:p>
            <a:pPr lvl="1"/>
            <a:endParaRPr lang="en-US" dirty="0"/>
          </a:p>
          <a:p>
            <a:pPr marL="0" indent="0">
              <a:buNone/>
            </a:pPr>
            <a:endParaRPr lang="en-US" dirty="0"/>
          </a:p>
          <a:p>
            <a:endParaRPr lang="en-US" dirty="0"/>
          </a:p>
          <a:p>
            <a:pPr lvl="1"/>
            <a:endParaRPr lang="en-US" dirty="0"/>
          </a:p>
        </p:txBody>
      </p:sp>
      <p:sp>
        <p:nvSpPr>
          <p:cNvPr id="4" name="Footer Placeholder 3"/>
          <p:cNvSpPr>
            <a:spLocks noGrp="1"/>
          </p:cNvSpPr>
          <p:nvPr>
            <p:ph type="ftr" sz="quarter" idx="11"/>
          </p:nvPr>
        </p:nvSpPr>
        <p:spPr/>
        <p:txBody>
          <a:bodyPr/>
          <a:lstStyle/>
          <a:p>
            <a:r>
              <a:rPr lang="en-US"/>
              <a:t>The equation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5" name="Object 4">
            <a:extLst>
              <a:ext uri="{FF2B5EF4-FFF2-40B4-BE49-F238E27FC236}">
                <a16:creationId xmlns:a16="http://schemas.microsoft.com/office/drawing/2014/main" id="{278034DD-063C-4B87-8F83-3E78A5F4C144}"/>
              </a:ext>
            </a:extLst>
          </p:cNvPr>
          <p:cNvGraphicFramePr>
            <a:graphicFrameLocks noChangeAspect="1"/>
          </p:cNvGraphicFramePr>
          <p:nvPr/>
        </p:nvGraphicFramePr>
        <p:xfrm>
          <a:off x="4041070" y="2148594"/>
          <a:ext cx="1308100" cy="1079500"/>
        </p:xfrm>
        <a:graphic>
          <a:graphicData uri="http://schemas.openxmlformats.org/presentationml/2006/ole">
            <mc:AlternateContent xmlns:mc="http://schemas.openxmlformats.org/markup-compatibility/2006">
              <mc:Choice xmlns:v="urn:schemas-microsoft-com:vml" Requires="v">
                <p:oleObj name="Equation" r:id="rId5" imgW="723600" imgH="596880" progId="Equation.DSMT4">
                  <p:embed/>
                </p:oleObj>
              </mc:Choice>
              <mc:Fallback>
                <p:oleObj name="Equation" r:id="rId5" imgW="723600" imgH="59688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6"/>
                      <a:stretch>
                        <a:fillRect/>
                      </a:stretch>
                    </p:blipFill>
                    <p:spPr>
                      <a:xfrm>
                        <a:off x="4041070" y="2148594"/>
                        <a:ext cx="1308100" cy="10795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04737E14-C022-4478-B811-229367C666DD}"/>
              </a:ext>
            </a:extLst>
          </p:cNvPr>
          <p:cNvGraphicFramePr>
            <a:graphicFrameLocks noChangeAspect="1"/>
          </p:cNvGraphicFramePr>
          <p:nvPr/>
        </p:nvGraphicFramePr>
        <p:xfrm>
          <a:off x="2688697" y="2148594"/>
          <a:ext cx="1284287" cy="1079500"/>
        </p:xfrm>
        <a:graphic>
          <a:graphicData uri="http://schemas.openxmlformats.org/presentationml/2006/ole">
            <mc:AlternateContent xmlns:mc="http://schemas.openxmlformats.org/markup-compatibility/2006">
              <mc:Choice xmlns:v="urn:schemas-microsoft-com:vml" Requires="v">
                <p:oleObj name="Equation" r:id="rId7" imgW="711000" imgH="596880" progId="Equation.DSMT4">
                  <p:embed/>
                </p:oleObj>
              </mc:Choice>
              <mc:Fallback>
                <p:oleObj name="Equation" r:id="rId7" imgW="711000" imgH="596880" progId="Equation.DSMT4">
                  <p:embed/>
                  <p:pic>
                    <p:nvPicPr>
                      <p:cNvPr id="10" name="Object 9">
                        <a:extLst>
                          <a:ext uri="{FF2B5EF4-FFF2-40B4-BE49-F238E27FC236}">
                            <a16:creationId xmlns:a16="http://schemas.microsoft.com/office/drawing/2014/main" id="{04737E14-C022-4478-B811-229367C666DD}"/>
                          </a:ext>
                        </a:extLst>
                      </p:cNvPr>
                      <p:cNvPicPr/>
                      <p:nvPr/>
                    </p:nvPicPr>
                    <p:blipFill>
                      <a:blip r:embed="rId8"/>
                      <a:stretch>
                        <a:fillRect/>
                      </a:stretch>
                    </p:blipFill>
                    <p:spPr>
                      <a:xfrm>
                        <a:off x="2688697" y="2148594"/>
                        <a:ext cx="1284287" cy="10795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811DDC3-B527-45B9-8A4A-470AC6CE69C4}"/>
              </a:ext>
            </a:extLst>
          </p:cNvPr>
          <p:cNvGraphicFramePr>
            <a:graphicFrameLocks noChangeAspect="1"/>
          </p:cNvGraphicFramePr>
          <p:nvPr>
            <p:extLst>
              <p:ext uri="{D42A27DB-BD31-4B8C-83A1-F6EECF244321}">
                <p14:modId xmlns:p14="http://schemas.microsoft.com/office/powerpoint/2010/main" val="3400980544"/>
              </p:ext>
            </p:extLst>
          </p:nvPr>
        </p:nvGraphicFramePr>
        <p:xfrm>
          <a:off x="4265613" y="3763963"/>
          <a:ext cx="3097212" cy="1079500"/>
        </p:xfrm>
        <a:graphic>
          <a:graphicData uri="http://schemas.openxmlformats.org/presentationml/2006/ole">
            <mc:AlternateContent xmlns:mc="http://schemas.openxmlformats.org/markup-compatibility/2006">
              <mc:Choice xmlns:v="urn:schemas-microsoft-com:vml" Requires="v">
                <p:oleObj name="Equation" r:id="rId9" imgW="1714320" imgH="596880" progId="Equation.DSMT4">
                  <p:embed/>
                </p:oleObj>
              </mc:Choice>
              <mc:Fallback>
                <p:oleObj name="Equation" r:id="rId9" imgW="1714320" imgH="596880" progId="Equation.DSMT4">
                  <p:embed/>
                  <p:pic>
                    <p:nvPicPr>
                      <p:cNvPr id="11" name="Object 10">
                        <a:extLst>
                          <a:ext uri="{FF2B5EF4-FFF2-40B4-BE49-F238E27FC236}">
                            <a16:creationId xmlns:a16="http://schemas.microsoft.com/office/drawing/2014/main" id="{3811DDC3-B527-45B9-8A4A-470AC6CE69C4}"/>
                          </a:ext>
                        </a:extLst>
                      </p:cNvPr>
                      <p:cNvPicPr/>
                      <p:nvPr/>
                    </p:nvPicPr>
                    <p:blipFill>
                      <a:blip r:embed="rId10"/>
                      <a:stretch>
                        <a:fillRect/>
                      </a:stretch>
                    </p:blipFill>
                    <p:spPr>
                      <a:xfrm>
                        <a:off x="4265613" y="3763963"/>
                        <a:ext cx="3097212" cy="10795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8E19D429-02BE-4975-AEAE-9CC0FA0ECBF3}"/>
              </a:ext>
            </a:extLst>
          </p:cNvPr>
          <p:cNvGraphicFramePr>
            <a:graphicFrameLocks noChangeAspect="1"/>
          </p:cNvGraphicFramePr>
          <p:nvPr>
            <p:extLst>
              <p:ext uri="{D42A27DB-BD31-4B8C-83A1-F6EECF244321}">
                <p14:modId xmlns:p14="http://schemas.microsoft.com/office/powerpoint/2010/main" val="4173791910"/>
              </p:ext>
            </p:extLst>
          </p:nvPr>
        </p:nvGraphicFramePr>
        <p:xfrm>
          <a:off x="1724290" y="3764670"/>
          <a:ext cx="1606550" cy="1079500"/>
        </p:xfrm>
        <a:graphic>
          <a:graphicData uri="http://schemas.openxmlformats.org/presentationml/2006/ole">
            <mc:AlternateContent xmlns:mc="http://schemas.openxmlformats.org/markup-compatibility/2006">
              <mc:Choice xmlns:v="urn:schemas-microsoft-com:vml" Requires="v">
                <p:oleObj name="Equation" r:id="rId11" imgW="888840" imgH="596880" progId="Equation.DSMT4">
                  <p:embed/>
                </p:oleObj>
              </mc:Choice>
              <mc:Fallback>
                <p:oleObj name="Equation" r:id="rId11" imgW="888840" imgH="596880" progId="Equation.DSMT4">
                  <p:embed/>
                  <p:pic>
                    <p:nvPicPr>
                      <p:cNvPr id="12" name="Object 11">
                        <a:extLst>
                          <a:ext uri="{FF2B5EF4-FFF2-40B4-BE49-F238E27FC236}">
                            <a16:creationId xmlns:a16="http://schemas.microsoft.com/office/drawing/2014/main" id="{8E19D429-02BE-4975-AEAE-9CC0FA0ECBF3}"/>
                          </a:ext>
                        </a:extLst>
                      </p:cNvPr>
                      <p:cNvPicPr/>
                      <p:nvPr/>
                    </p:nvPicPr>
                    <p:blipFill>
                      <a:blip r:embed="rId12"/>
                      <a:stretch>
                        <a:fillRect/>
                      </a:stretch>
                    </p:blipFill>
                    <p:spPr>
                      <a:xfrm>
                        <a:off x="1724290" y="3764670"/>
                        <a:ext cx="1606550" cy="107950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40129CFB-1721-41DA-B289-8679DE09A601}"/>
              </a:ext>
            </a:extLst>
          </p:cNvPr>
          <p:cNvGraphicFramePr>
            <a:graphicFrameLocks noChangeAspect="1"/>
          </p:cNvGraphicFramePr>
          <p:nvPr/>
        </p:nvGraphicFramePr>
        <p:xfrm>
          <a:off x="4265613" y="4796632"/>
          <a:ext cx="1514475" cy="1079500"/>
        </p:xfrm>
        <a:graphic>
          <a:graphicData uri="http://schemas.openxmlformats.org/presentationml/2006/ole">
            <mc:AlternateContent xmlns:mc="http://schemas.openxmlformats.org/markup-compatibility/2006">
              <mc:Choice xmlns:v="urn:schemas-microsoft-com:vml" Requires="v">
                <p:oleObj name="Equation" r:id="rId13" imgW="838080" imgH="596880" progId="Equation.DSMT4">
                  <p:embed/>
                </p:oleObj>
              </mc:Choice>
              <mc:Fallback>
                <p:oleObj name="Equation" r:id="rId13" imgW="838080" imgH="596880" progId="Equation.DSMT4">
                  <p:embed/>
                  <p:pic>
                    <p:nvPicPr>
                      <p:cNvPr id="13" name="Object 12">
                        <a:extLst>
                          <a:ext uri="{FF2B5EF4-FFF2-40B4-BE49-F238E27FC236}">
                            <a16:creationId xmlns:a16="http://schemas.microsoft.com/office/drawing/2014/main" id="{40129CFB-1721-41DA-B289-8679DE09A601}"/>
                          </a:ext>
                        </a:extLst>
                      </p:cNvPr>
                      <p:cNvPicPr/>
                      <p:nvPr/>
                    </p:nvPicPr>
                    <p:blipFill>
                      <a:blip r:embed="rId14"/>
                      <a:stretch>
                        <a:fillRect/>
                      </a:stretch>
                    </p:blipFill>
                    <p:spPr>
                      <a:xfrm>
                        <a:off x="4265613" y="4796632"/>
                        <a:ext cx="1514475" cy="1079500"/>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AD4E7F1F-021A-4095-B016-FEAECF850355}"/>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87419636"/>
      </p:ext>
    </p:extLst>
  </p:cSld>
  <p:clrMapOvr>
    <a:masterClrMapping/>
  </p:clrMapOvr>
  <mc:AlternateContent xmlns:mc="http://schemas.openxmlformats.org/markup-compatibility/2006">
    <mc:Choice xmlns:p14="http://schemas.microsoft.com/office/powerpoint/2010/main" Requires="p14">
      <p:transition spd="slow" p14:dur="2000" advTm="39208"/>
    </mc:Choice>
    <mc:Fallback>
      <p:transition spd="slow" advTm="392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Point on the plane closest to a given point</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Thus, a vector representation of the plane</a:t>
            </a:r>
          </a:p>
          <a:p>
            <a:pPr marL="0" indent="0" algn="ctr">
              <a:buNone/>
            </a:pPr>
            <a:r>
              <a:rPr lang="en-US" dirty="0">
                <a:latin typeface="Times New Roman" panose="02020603050405020304" pitchFamily="18" charset="0"/>
              </a:rPr>
              <a:t>3</a:t>
            </a:r>
            <a:r>
              <a:rPr lang="en-US" i="1" dirty="0">
                <a:latin typeface="Times New Roman" panose="02020603050405020304" pitchFamily="18" charset="0"/>
              </a:rPr>
              <a:t>x</a:t>
            </a:r>
            <a:r>
              <a:rPr lang="en-US" dirty="0">
                <a:latin typeface="Times New Roman" panose="02020603050405020304" pitchFamily="18" charset="0"/>
              </a:rPr>
              <a:t> + 4</a:t>
            </a:r>
            <a:r>
              <a:rPr lang="en-US" i="1" dirty="0">
                <a:latin typeface="Times New Roman" panose="02020603050405020304" pitchFamily="18" charset="0"/>
              </a:rPr>
              <a:t>y</a:t>
            </a:r>
            <a:r>
              <a:rPr lang="en-US" dirty="0">
                <a:latin typeface="Times New Roman" panose="02020603050405020304" pitchFamily="18" charset="0"/>
              </a:rPr>
              <a:t> – 5</a:t>
            </a:r>
            <a:r>
              <a:rPr lang="en-US" i="1" dirty="0">
                <a:latin typeface="Times New Roman" panose="02020603050405020304" pitchFamily="18" charset="0"/>
              </a:rPr>
              <a:t>z</a:t>
            </a:r>
            <a:r>
              <a:rPr lang="en-US" dirty="0">
                <a:latin typeface="Times New Roman" panose="02020603050405020304" pitchFamily="18" charset="0"/>
              </a:rPr>
              <a:t> + 6 = 0</a:t>
            </a:r>
          </a:p>
          <a:p>
            <a:pPr marL="0" indent="0">
              <a:buNone/>
            </a:pPr>
            <a:r>
              <a:rPr lang="en-US" dirty="0">
                <a:latin typeface="Times New Roman" panose="02020603050405020304" pitchFamily="18" charset="0"/>
              </a:rPr>
              <a:t>     is the representation:</a:t>
            </a:r>
          </a:p>
        </p:txBody>
      </p:sp>
      <p:sp>
        <p:nvSpPr>
          <p:cNvPr id="4" name="Footer Placeholder 3"/>
          <p:cNvSpPr>
            <a:spLocks noGrp="1"/>
          </p:cNvSpPr>
          <p:nvPr>
            <p:ph type="ftr" sz="quarter" idx="11"/>
          </p:nvPr>
        </p:nvSpPr>
        <p:spPr/>
        <p:txBody>
          <a:bodyPr/>
          <a:lstStyle/>
          <a:p>
            <a:r>
              <a:rPr lang="en-US"/>
              <a:t>The equation of a plane</a:t>
            </a:r>
            <a:endParaRPr lang="en-CA" dirty="0"/>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8" name="Object 7">
            <a:extLst>
              <a:ext uri="{FF2B5EF4-FFF2-40B4-BE49-F238E27FC236}">
                <a16:creationId xmlns:a16="http://schemas.microsoft.com/office/drawing/2014/main" id="{4F70489D-D649-4BAB-8041-C0497B044836}"/>
              </a:ext>
            </a:extLst>
          </p:cNvPr>
          <p:cNvGraphicFramePr>
            <a:graphicFrameLocks noChangeAspect="1"/>
          </p:cNvGraphicFramePr>
          <p:nvPr>
            <p:extLst>
              <p:ext uri="{D42A27DB-BD31-4B8C-83A1-F6EECF244321}">
                <p14:modId xmlns:p14="http://schemas.microsoft.com/office/powerpoint/2010/main" val="2330149341"/>
              </p:ext>
            </p:extLst>
          </p:nvPr>
        </p:nvGraphicFramePr>
        <p:xfrm>
          <a:off x="1550988" y="2837745"/>
          <a:ext cx="6831012" cy="1436688"/>
        </p:xfrm>
        <a:graphic>
          <a:graphicData uri="http://schemas.openxmlformats.org/presentationml/2006/ole">
            <mc:AlternateContent xmlns:mc="http://schemas.openxmlformats.org/markup-compatibility/2006">
              <mc:Choice xmlns:v="urn:schemas-microsoft-com:vml" Requires="v">
                <p:oleObj name="Equation" r:id="rId5" imgW="2831760" imgH="596880" progId="Equation.DSMT4">
                  <p:embed/>
                </p:oleObj>
              </mc:Choice>
              <mc:Fallback>
                <p:oleObj name="Equation" r:id="rId5" imgW="2831760" imgH="596880" progId="Equation.DSMT4">
                  <p:embed/>
                  <p:pic>
                    <p:nvPicPr>
                      <p:cNvPr id="8" name="Object 7">
                        <a:extLst>
                          <a:ext uri="{FF2B5EF4-FFF2-40B4-BE49-F238E27FC236}">
                            <a16:creationId xmlns:a16="http://schemas.microsoft.com/office/drawing/2014/main" id="{4F70489D-D649-4BAB-8041-C0497B044836}"/>
                          </a:ext>
                        </a:extLst>
                      </p:cNvPr>
                      <p:cNvPicPr/>
                      <p:nvPr/>
                    </p:nvPicPr>
                    <p:blipFill>
                      <a:blip r:embed="rId6"/>
                      <a:stretch>
                        <a:fillRect/>
                      </a:stretch>
                    </p:blipFill>
                    <p:spPr>
                      <a:xfrm>
                        <a:off x="1550988" y="2837745"/>
                        <a:ext cx="6831012" cy="1436688"/>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1D70A2DB-44D6-45C0-9AAA-28EC708DEF0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44214969"/>
      </p:ext>
    </p:extLst>
  </p:cSld>
  <p:clrMapOvr>
    <a:masterClrMapping/>
  </p:clrMapOvr>
  <mc:AlternateContent xmlns:mc="http://schemas.openxmlformats.org/markup-compatibility/2006">
    <mc:Choice xmlns:p14="http://schemas.microsoft.com/office/powerpoint/2010/main" Requires="p14">
      <p:transition spd="slow" p14:dur="2000" advTm="35864"/>
    </mc:Choice>
    <mc:Fallback>
      <p:transition spd="slow" advTm="35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the equation of a plane in 3-space</a:t>
            </a:r>
          </a:p>
          <a:p>
            <a:pPr lvl="1"/>
            <a:r>
              <a:rPr lang="en-US" dirty="0"/>
              <a:t>Know that you can easily go from an ideal vector representation of a plane to an equation of that plane</a:t>
            </a:r>
          </a:p>
          <a:p>
            <a:pPr lvl="1"/>
            <a:r>
              <a:rPr lang="en-US" dirty="0"/>
              <a:t>Have seen an algorithm for taking the equation of a plane</a:t>
            </a:r>
            <a:br>
              <a:rPr lang="en-US" dirty="0"/>
            </a:br>
            <a:r>
              <a:rPr lang="en-US" dirty="0"/>
              <a:t>and producing an ideal vector representation of that plane</a:t>
            </a:r>
          </a:p>
        </p:txBody>
      </p:sp>
      <p:sp>
        <p:nvSpPr>
          <p:cNvPr id="4" name="Footer Placeholder 3"/>
          <p:cNvSpPr>
            <a:spLocks noGrp="1"/>
          </p:cNvSpPr>
          <p:nvPr>
            <p:ph type="ftr" sz="quarter" idx="11"/>
          </p:nvPr>
        </p:nvSpPr>
        <p:spPr/>
        <p:txBody>
          <a:bodyPr/>
          <a:lstStyle/>
          <a:p>
            <a:r>
              <a:rPr lang="en-US"/>
              <a:t>The equation of a plane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a:extLst>
              <a:ext uri="{FF2B5EF4-FFF2-40B4-BE49-F238E27FC236}">
                <a16:creationId xmlns:a16="http://schemas.microsoft.com/office/drawing/2014/main" id="{D5E6FCEF-C1E1-4D21-8C93-81911AF4E7F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25804"/>
    </mc:Choice>
    <mc:Fallback>
      <p:transition spd="slow" advTm="25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https://en.wikipedia.org/wiki/Plane_(geometry)</a:t>
            </a:r>
          </a:p>
        </p:txBody>
      </p:sp>
      <p:sp>
        <p:nvSpPr>
          <p:cNvPr id="4" name="Footer Placeholder 3"/>
          <p:cNvSpPr>
            <a:spLocks noGrp="1"/>
          </p:cNvSpPr>
          <p:nvPr>
            <p:ph type="ftr" sz="quarter" idx="11"/>
          </p:nvPr>
        </p:nvSpPr>
        <p:spPr/>
        <p:txBody>
          <a:bodyPr/>
          <a:lstStyle/>
          <a:p>
            <a:r>
              <a:rPr lang="en-US"/>
              <a:t>The equation of a plane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equation of a plane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equation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a:t>ne</a:t>
            </a:r>
            <a:r>
              <a:rPr lang="en-CA" dirty="0"/>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equation of a plane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Review the equation of a plane in 3-space</a:t>
            </a:r>
          </a:p>
          <a:p>
            <a:pPr lvl="1"/>
            <a:r>
              <a:rPr lang="en-US" dirty="0"/>
              <a:t>Observe that you can easily go from an ideal vector representation of a plane to an equation of that plane</a:t>
            </a:r>
          </a:p>
          <a:p>
            <a:pPr lvl="1"/>
            <a:r>
              <a:rPr lang="en-US" dirty="0"/>
              <a:t>See an algorithm for taking the equation of a plane</a:t>
            </a:r>
            <a:br>
              <a:rPr lang="en-US" dirty="0"/>
            </a:br>
            <a:r>
              <a:rPr lang="en-US" dirty="0"/>
              <a:t>and producing an ideal vector representation of that plane</a:t>
            </a:r>
          </a:p>
        </p:txBody>
      </p:sp>
      <p:sp>
        <p:nvSpPr>
          <p:cNvPr id="4" name="Footer Placeholder 3"/>
          <p:cNvSpPr>
            <a:spLocks noGrp="1"/>
          </p:cNvSpPr>
          <p:nvPr>
            <p:ph type="ftr" sz="quarter" idx="11"/>
          </p:nvPr>
        </p:nvSpPr>
        <p:spPr/>
        <p:txBody>
          <a:bodyPr/>
          <a:lstStyle/>
          <a:p>
            <a:r>
              <a:rPr lang="en-US"/>
              <a:t>The equation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065B7AF5-F853-4E13-924A-F69EB527CD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28387"/>
    </mc:Choice>
    <mc:Fallback>
      <p:transition spd="slow" advTm="283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plane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In secondary school,</a:t>
            </a:r>
            <a:br>
              <a:rPr lang="en-US" dirty="0"/>
            </a:br>
            <a:r>
              <a:rPr lang="en-US" dirty="0"/>
              <a:t>    you learned that the equation of a plane was</a:t>
            </a:r>
          </a:p>
          <a:p>
            <a:pPr marL="0" indent="0" algn="ctr">
              <a:buNone/>
            </a:pPr>
            <a:r>
              <a:rPr lang="en-US" i="1" dirty="0">
                <a:latin typeface="Times New Roman" panose="02020603050405020304" pitchFamily="18" charset="0"/>
              </a:rPr>
              <a:t>ax</a:t>
            </a:r>
            <a:r>
              <a:rPr lang="en-US" dirty="0">
                <a:latin typeface="Times New Roman" panose="02020603050405020304" pitchFamily="18" charset="0"/>
              </a:rPr>
              <a:t> + </a:t>
            </a:r>
            <a:r>
              <a:rPr lang="en-US" i="1" dirty="0">
                <a:latin typeface="Times New Roman" panose="02020603050405020304" pitchFamily="18" charset="0"/>
              </a:rPr>
              <a:t>by</a:t>
            </a:r>
            <a:r>
              <a:rPr lang="en-US" dirty="0">
                <a:latin typeface="Times New Roman" panose="02020603050405020304" pitchFamily="18" charset="0"/>
              </a:rPr>
              <a:t> + </a:t>
            </a:r>
            <a:r>
              <a:rPr lang="en-US" i="1" dirty="0" err="1">
                <a:latin typeface="Times New Roman" panose="02020603050405020304" pitchFamily="18" charset="0"/>
              </a:rPr>
              <a:t>cz</a:t>
            </a:r>
            <a:r>
              <a:rPr lang="en-US" dirty="0">
                <a:latin typeface="Times New Roman" panose="02020603050405020304" pitchFamily="18" charset="0"/>
              </a:rPr>
              <a:t> + </a:t>
            </a:r>
            <a:r>
              <a:rPr lang="en-US" i="1" dirty="0">
                <a:latin typeface="Times New Roman" panose="02020603050405020304" pitchFamily="18" charset="0"/>
              </a:rPr>
              <a:t>d</a:t>
            </a:r>
            <a:r>
              <a:rPr lang="en-US" dirty="0">
                <a:latin typeface="Times New Roman" panose="02020603050405020304" pitchFamily="18" charset="0"/>
              </a:rPr>
              <a:t> = 0</a:t>
            </a:r>
            <a:endParaRPr lang="en-US" i="1" dirty="0">
              <a:latin typeface="Times New Roman" panose="02020603050405020304" pitchFamily="18" charset="0"/>
            </a:endParaRPr>
          </a:p>
          <a:p>
            <a:pPr marL="457200" lvl="1" indent="0">
              <a:buNone/>
            </a:pPr>
            <a:endParaRPr lang="en-US" dirty="0"/>
          </a:p>
          <a:p>
            <a:r>
              <a:rPr lang="en-US" dirty="0"/>
              <a:t>You may recall that the vector                is orthogonal to the plane</a:t>
            </a:r>
          </a:p>
          <a:p>
            <a:pPr lvl="1"/>
            <a:r>
              <a:rPr lang="en-US" dirty="0"/>
              <a:t>Such a vector is </a:t>
            </a:r>
            <a:r>
              <a:rPr lang="en-US" i="1" dirty="0"/>
              <a:t>normal </a:t>
            </a:r>
            <a:r>
              <a:rPr lang="en-US" dirty="0"/>
              <a:t>to the plane, hence </a:t>
            </a:r>
            <a:r>
              <a:rPr lang="en-US" b="1" dirty="0"/>
              <a:t>n</a:t>
            </a:r>
            <a:endParaRPr lang="en-US" dirty="0"/>
          </a:p>
          <a:p>
            <a:endParaRPr lang="en-US" dirty="0"/>
          </a:p>
          <a:p>
            <a:pPr lvl="1"/>
            <a:r>
              <a:rPr lang="en-US" dirty="0"/>
              <a:t>Note that given an arbitrary point in 3-space                 ,</a:t>
            </a:r>
          </a:p>
          <a:p>
            <a:pPr lvl="1"/>
            <a:endParaRPr lang="en-US" dirty="0"/>
          </a:p>
          <a:p>
            <a:pPr marL="457200" lvl="1" indent="0">
              <a:buNone/>
            </a:pPr>
            <a:r>
              <a:rPr lang="en-US" dirty="0"/>
              <a:t>           that point is on the plane if  </a:t>
            </a:r>
          </a:p>
        </p:txBody>
      </p:sp>
      <p:sp>
        <p:nvSpPr>
          <p:cNvPr id="4" name="Footer Placeholder 3"/>
          <p:cNvSpPr>
            <a:spLocks noGrp="1"/>
          </p:cNvSpPr>
          <p:nvPr>
            <p:ph type="ftr" sz="quarter" idx="11"/>
          </p:nvPr>
        </p:nvSpPr>
        <p:spPr/>
        <p:txBody>
          <a:bodyPr/>
          <a:lstStyle/>
          <a:p>
            <a:r>
              <a:rPr lang="en-US"/>
              <a:t>The equation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5" name="Object 4">
            <a:extLst>
              <a:ext uri="{FF2B5EF4-FFF2-40B4-BE49-F238E27FC236}">
                <a16:creationId xmlns:a16="http://schemas.microsoft.com/office/drawing/2014/main" id="{278034DD-063C-4B87-8F83-3E78A5F4C144}"/>
              </a:ext>
            </a:extLst>
          </p:cNvPr>
          <p:cNvGraphicFramePr>
            <a:graphicFrameLocks noChangeAspect="1"/>
          </p:cNvGraphicFramePr>
          <p:nvPr>
            <p:extLst>
              <p:ext uri="{D42A27DB-BD31-4B8C-83A1-F6EECF244321}">
                <p14:modId xmlns:p14="http://schemas.microsoft.com/office/powerpoint/2010/main" val="4005825120"/>
              </p:ext>
            </p:extLst>
          </p:nvPr>
        </p:nvGraphicFramePr>
        <p:xfrm>
          <a:off x="4482220" y="2774950"/>
          <a:ext cx="889000" cy="1187450"/>
        </p:xfrm>
        <a:graphic>
          <a:graphicData uri="http://schemas.openxmlformats.org/presentationml/2006/ole">
            <mc:AlternateContent xmlns:mc="http://schemas.openxmlformats.org/markup-compatibility/2006">
              <mc:Choice xmlns:v="urn:schemas-microsoft-com:vml" Requires="v">
                <p:oleObj name="Equation" r:id="rId5" imgW="444240" imgH="596880" progId="Equation.DSMT4">
                  <p:embed/>
                </p:oleObj>
              </mc:Choice>
              <mc:Fallback>
                <p:oleObj name="Equation" r:id="rId5" imgW="444240" imgH="596880" progId="Equation.DSMT4">
                  <p:embed/>
                  <p:pic>
                    <p:nvPicPr>
                      <p:cNvPr id="0" name=""/>
                      <p:cNvPicPr/>
                      <p:nvPr/>
                    </p:nvPicPr>
                    <p:blipFill>
                      <a:blip r:embed="rId6"/>
                      <a:stretch>
                        <a:fillRect/>
                      </a:stretch>
                    </p:blipFill>
                    <p:spPr>
                      <a:xfrm>
                        <a:off x="4482220" y="2774950"/>
                        <a:ext cx="889000" cy="1187450"/>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99B1340F-36EA-4234-9B66-C5A0D743C2EB}"/>
              </a:ext>
            </a:extLst>
          </p:cNvPr>
          <p:cNvGraphicFramePr>
            <a:graphicFrameLocks noChangeAspect="1"/>
          </p:cNvGraphicFramePr>
          <p:nvPr>
            <p:extLst>
              <p:ext uri="{D42A27DB-BD31-4B8C-83A1-F6EECF244321}">
                <p14:modId xmlns:p14="http://schemas.microsoft.com/office/powerpoint/2010/main" val="1727169758"/>
              </p:ext>
            </p:extLst>
          </p:nvPr>
        </p:nvGraphicFramePr>
        <p:xfrm>
          <a:off x="6388453" y="4315531"/>
          <a:ext cx="939800" cy="1187450"/>
        </p:xfrm>
        <a:graphic>
          <a:graphicData uri="http://schemas.openxmlformats.org/presentationml/2006/ole">
            <mc:AlternateContent xmlns:mc="http://schemas.openxmlformats.org/markup-compatibility/2006">
              <mc:Choice xmlns:v="urn:schemas-microsoft-com:vml" Requires="v">
                <p:oleObj name="Equation" r:id="rId7" imgW="469800" imgH="596880" progId="Equation.DSMT4">
                  <p:embed/>
                </p:oleObj>
              </mc:Choice>
              <mc:Fallback>
                <p:oleObj name="Equation" r:id="rId7" imgW="469800" imgH="59688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8"/>
                      <a:stretch>
                        <a:fillRect/>
                      </a:stretch>
                    </p:blipFill>
                    <p:spPr>
                      <a:xfrm>
                        <a:off x="6388453" y="4315531"/>
                        <a:ext cx="939800" cy="11874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69FA2104-7888-40AF-B15B-1A4600DFE5AF}"/>
              </a:ext>
            </a:extLst>
          </p:cNvPr>
          <p:cNvGraphicFramePr>
            <a:graphicFrameLocks noChangeAspect="1"/>
          </p:cNvGraphicFramePr>
          <p:nvPr>
            <p:extLst>
              <p:ext uri="{D42A27DB-BD31-4B8C-83A1-F6EECF244321}">
                <p14:modId xmlns:p14="http://schemas.microsoft.com/office/powerpoint/2010/main" val="1570354340"/>
              </p:ext>
            </p:extLst>
          </p:nvPr>
        </p:nvGraphicFramePr>
        <p:xfrm>
          <a:off x="4744155" y="5446713"/>
          <a:ext cx="1473200" cy="428625"/>
        </p:xfrm>
        <a:graphic>
          <a:graphicData uri="http://schemas.openxmlformats.org/presentationml/2006/ole">
            <mc:AlternateContent xmlns:mc="http://schemas.openxmlformats.org/markup-compatibility/2006">
              <mc:Choice xmlns:v="urn:schemas-microsoft-com:vml" Requires="v">
                <p:oleObj name="Equation" r:id="rId9" imgW="736560" imgH="215640" progId="Equation.DSMT4">
                  <p:embed/>
                </p:oleObj>
              </mc:Choice>
              <mc:Fallback>
                <p:oleObj name="Equation" r:id="rId9" imgW="736560" imgH="215640" progId="Equation.DSMT4">
                  <p:embed/>
                  <p:pic>
                    <p:nvPicPr>
                      <p:cNvPr id="13" name="Object 12">
                        <a:extLst>
                          <a:ext uri="{FF2B5EF4-FFF2-40B4-BE49-F238E27FC236}">
                            <a16:creationId xmlns:a16="http://schemas.microsoft.com/office/drawing/2014/main" id="{99B1340F-36EA-4234-9B66-C5A0D743C2EB}"/>
                          </a:ext>
                        </a:extLst>
                      </p:cNvPr>
                      <p:cNvPicPr/>
                      <p:nvPr/>
                    </p:nvPicPr>
                    <p:blipFill>
                      <a:blip r:embed="rId10"/>
                      <a:stretch>
                        <a:fillRect/>
                      </a:stretch>
                    </p:blipFill>
                    <p:spPr>
                      <a:xfrm>
                        <a:off x="4744155" y="5446713"/>
                        <a:ext cx="1473200" cy="428625"/>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7C97AB43-6C71-46FF-AF5A-6CED5A80D864}"/>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6252453"/>
      </p:ext>
    </p:extLst>
  </p:cSld>
  <p:clrMapOvr>
    <a:masterClrMapping/>
  </p:clrMapOvr>
  <mc:AlternateContent xmlns:mc="http://schemas.openxmlformats.org/markup-compatibility/2006">
    <mc:Choice xmlns:p14="http://schemas.microsoft.com/office/powerpoint/2010/main" Requires="p14">
      <p:transition spd="slow" p14:dur="2000" advTm="105300"/>
    </mc:Choice>
    <mc:Fallback>
      <p:transition spd="slow" advTm="105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plane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Suppose we are given an ideal vector representation of a plane</a:t>
            </a:r>
          </a:p>
          <a:p>
            <a:pPr marL="457200" lvl="1" indent="0">
              <a:buNone/>
            </a:pPr>
            <a:endParaRPr lang="en-US" dirty="0"/>
          </a:p>
          <a:p>
            <a:pPr lvl="1"/>
            <a:r>
              <a:rPr lang="en-US" dirty="0"/>
              <a:t>We have that         is simultaneously a point in the plane</a:t>
            </a:r>
            <a:br>
              <a:rPr lang="en-US" dirty="0"/>
            </a:br>
            <a:r>
              <a:rPr lang="en-US" dirty="0"/>
              <a:t>      and a vector orthogonal to the plane </a:t>
            </a:r>
          </a:p>
          <a:p>
            <a:pPr lvl="1"/>
            <a:r>
              <a:rPr lang="en-US" dirty="0"/>
              <a:t>Thus, if we set </a:t>
            </a:r>
            <a:r>
              <a:rPr lang="en-US" i="1" dirty="0">
                <a:latin typeface="Times New Roman" panose="02020603050405020304" pitchFamily="18" charset="0"/>
              </a:rPr>
              <a:t>a</a:t>
            </a:r>
            <a:r>
              <a:rPr lang="en-US" dirty="0"/>
              <a:t>, </a:t>
            </a:r>
            <a:r>
              <a:rPr lang="en-US" i="1" dirty="0">
                <a:latin typeface="Times New Roman" panose="02020603050405020304" pitchFamily="18" charset="0"/>
              </a:rPr>
              <a:t>b</a:t>
            </a:r>
            <a:r>
              <a:rPr lang="en-US" i="1" dirty="0"/>
              <a:t> </a:t>
            </a:r>
            <a:r>
              <a:rPr lang="en-US" dirty="0"/>
              <a:t>and </a:t>
            </a:r>
            <a:r>
              <a:rPr lang="en-US" i="1" dirty="0">
                <a:latin typeface="Times New Roman" panose="02020603050405020304" pitchFamily="18" charset="0"/>
              </a:rPr>
              <a:t>c</a:t>
            </a:r>
            <a:r>
              <a:rPr lang="en-US" dirty="0"/>
              <a:t> to be the entries of        , it follows that</a:t>
            </a:r>
          </a:p>
          <a:p>
            <a:pPr lvl="1"/>
            <a:endParaRPr lang="en-US" dirty="0"/>
          </a:p>
          <a:p>
            <a:pPr lvl="1"/>
            <a:r>
              <a:rPr lang="en-US" dirty="0"/>
              <a:t>That is, </a:t>
            </a:r>
          </a:p>
          <a:p>
            <a:r>
              <a:rPr lang="en-US" dirty="0"/>
              <a:t>With our previous example,                           , so our equation of the plane is</a:t>
            </a:r>
          </a:p>
          <a:p>
            <a:endParaRPr lang="en-US" sz="1100" dirty="0"/>
          </a:p>
          <a:p>
            <a:pPr marL="0" indent="0" algn="ctr">
              <a:buNone/>
            </a:pPr>
            <a:r>
              <a:rPr lang="en-US" dirty="0">
                <a:latin typeface="Times New Roman" panose="02020603050405020304" pitchFamily="18" charset="0"/>
              </a:rPr>
              <a:t>–3.84</a:t>
            </a:r>
            <a:r>
              <a:rPr lang="en-US" i="1" dirty="0">
                <a:latin typeface="Times New Roman" panose="02020603050405020304" pitchFamily="18" charset="0"/>
              </a:rPr>
              <a:t>x</a:t>
            </a:r>
            <a:r>
              <a:rPr lang="en-US" dirty="0">
                <a:latin typeface="Times New Roman" panose="02020603050405020304" pitchFamily="18" charset="0"/>
              </a:rPr>
              <a:t> – 5.12</a:t>
            </a:r>
            <a:r>
              <a:rPr lang="en-US" i="1" dirty="0">
                <a:latin typeface="Times New Roman" panose="02020603050405020304" pitchFamily="18" charset="0"/>
              </a:rPr>
              <a:t>y</a:t>
            </a:r>
            <a:r>
              <a:rPr lang="en-US" dirty="0">
                <a:latin typeface="Times New Roman" panose="02020603050405020304" pitchFamily="18" charset="0"/>
              </a:rPr>
              <a:t> – 40.96 = 0</a:t>
            </a:r>
          </a:p>
          <a:p>
            <a:pPr lvl="1"/>
            <a:r>
              <a:rPr lang="en-US" dirty="0"/>
              <a:t>We can simplify this to </a:t>
            </a:r>
            <a:r>
              <a:rPr lang="en-US" dirty="0">
                <a:latin typeface="Times New Roman" panose="02020603050405020304" pitchFamily="18" charset="0"/>
              </a:rPr>
              <a:t>3</a:t>
            </a:r>
            <a:r>
              <a:rPr lang="en-US" i="1" dirty="0">
                <a:latin typeface="Times New Roman" panose="02020603050405020304" pitchFamily="18" charset="0"/>
              </a:rPr>
              <a:t>x</a:t>
            </a:r>
            <a:r>
              <a:rPr lang="en-US" dirty="0">
                <a:latin typeface="Times New Roman" panose="02020603050405020304" pitchFamily="18" charset="0"/>
              </a:rPr>
              <a:t> + 4</a:t>
            </a:r>
            <a:r>
              <a:rPr lang="en-US" i="1" dirty="0">
                <a:latin typeface="Times New Roman" panose="02020603050405020304" pitchFamily="18" charset="0"/>
              </a:rPr>
              <a:t>y</a:t>
            </a:r>
            <a:r>
              <a:rPr lang="en-US" dirty="0">
                <a:latin typeface="Times New Roman" panose="02020603050405020304" pitchFamily="18" charset="0"/>
              </a:rPr>
              <a:t> + 32 = 0</a:t>
            </a:r>
            <a:endParaRPr lang="en-US" i="1"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equation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10" name="Object 9">
            <a:extLst>
              <a:ext uri="{FF2B5EF4-FFF2-40B4-BE49-F238E27FC236}">
                <a16:creationId xmlns:a16="http://schemas.microsoft.com/office/drawing/2014/main" id="{BA125F58-3050-4015-BD23-DDBF7996280A}"/>
              </a:ext>
            </a:extLst>
          </p:cNvPr>
          <p:cNvGraphicFramePr>
            <a:graphicFrameLocks noChangeAspect="1"/>
          </p:cNvGraphicFramePr>
          <p:nvPr>
            <p:extLst>
              <p:ext uri="{D42A27DB-BD31-4B8C-83A1-F6EECF244321}">
                <p14:modId xmlns:p14="http://schemas.microsoft.com/office/powerpoint/2010/main" val="2397597523"/>
              </p:ext>
            </p:extLst>
          </p:nvPr>
        </p:nvGraphicFramePr>
        <p:xfrm>
          <a:off x="3590131" y="1958137"/>
          <a:ext cx="1963737" cy="458788"/>
        </p:xfrm>
        <a:graphic>
          <a:graphicData uri="http://schemas.openxmlformats.org/presentationml/2006/ole">
            <mc:AlternateContent xmlns:mc="http://schemas.openxmlformats.org/markup-compatibility/2006">
              <mc:Choice xmlns:v="urn:schemas-microsoft-com:vml" Requires="v">
                <p:oleObj name="Equation" r:id="rId5" imgW="812520" imgH="190440" progId="Equation.DSMT4">
                  <p:embed/>
                </p:oleObj>
              </mc:Choice>
              <mc:Fallback>
                <p:oleObj name="Equation" r:id="rId5" imgW="812520" imgH="190440" progId="Equation.DSMT4">
                  <p:embed/>
                  <p:pic>
                    <p:nvPicPr>
                      <p:cNvPr id="10" name="Object 9">
                        <a:extLst>
                          <a:ext uri="{FF2B5EF4-FFF2-40B4-BE49-F238E27FC236}">
                            <a16:creationId xmlns:a16="http://schemas.microsoft.com/office/drawing/2014/main" id="{BA125F58-3050-4015-BD23-DDBF7996280A}"/>
                          </a:ext>
                        </a:extLst>
                      </p:cNvPr>
                      <p:cNvPicPr/>
                      <p:nvPr/>
                    </p:nvPicPr>
                    <p:blipFill>
                      <a:blip r:embed="rId6"/>
                      <a:stretch>
                        <a:fillRect/>
                      </a:stretch>
                    </p:blipFill>
                    <p:spPr>
                      <a:xfrm>
                        <a:off x="3590131" y="1958137"/>
                        <a:ext cx="1963737" cy="45878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61CFEC7-3B34-4749-848D-20C54419AED6}"/>
              </a:ext>
            </a:extLst>
          </p:cNvPr>
          <p:cNvGraphicFramePr>
            <a:graphicFrameLocks noChangeAspect="1"/>
          </p:cNvGraphicFramePr>
          <p:nvPr>
            <p:extLst>
              <p:ext uri="{D42A27DB-BD31-4B8C-83A1-F6EECF244321}">
                <p14:modId xmlns:p14="http://schemas.microsoft.com/office/powerpoint/2010/main" val="1352020362"/>
              </p:ext>
            </p:extLst>
          </p:nvPr>
        </p:nvGraphicFramePr>
        <p:xfrm>
          <a:off x="2827512" y="2378163"/>
          <a:ext cx="430213" cy="458788"/>
        </p:xfrm>
        <a:graphic>
          <a:graphicData uri="http://schemas.openxmlformats.org/presentationml/2006/ole">
            <mc:AlternateContent xmlns:mc="http://schemas.openxmlformats.org/markup-compatibility/2006">
              <mc:Choice xmlns:v="urn:schemas-microsoft-com:vml" Requires="v">
                <p:oleObj name="Equation" r:id="rId7" imgW="177480" imgH="190440" progId="Equation.DSMT4">
                  <p:embed/>
                </p:oleObj>
              </mc:Choice>
              <mc:Fallback>
                <p:oleObj name="Equation" r:id="rId7" imgW="177480" imgH="190440" progId="Equation.DSMT4">
                  <p:embed/>
                  <p:pic>
                    <p:nvPicPr>
                      <p:cNvPr id="11" name="Object 10">
                        <a:extLst>
                          <a:ext uri="{FF2B5EF4-FFF2-40B4-BE49-F238E27FC236}">
                            <a16:creationId xmlns:a16="http://schemas.microsoft.com/office/drawing/2014/main" id="{961CFEC7-3B34-4749-848D-20C54419AED6}"/>
                          </a:ext>
                        </a:extLst>
                      </p:cNvPr>
                      <p:cNvPicPr/>
                      <p:nvPr/>
                    </p:nvPicPr>
                    <p:blipFill>
                      <a:blip r:embed="rId8"/>
                      <a:stretch>
                        <a:fillRect/>
                      </a:stretch>
                    </p:blipFill>
                    <p:spPr>
                      <a:xfrm>
                        <a:off x="2827512" y="2378163"/>
                        <a:ext cx="430213" cy="45878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0AB3EEFF-4C09-4914-8EFA-1195A88D82C7}"/>
              </a:ext>
            </a:extLst>
          </p:cNvPr>
          <p:cNvGraphicFramePr>
            <a:graphicFrameLocks noChangeAspect="1"/>
          </p:cNvGraphicFramePr>
          <p:nvPr>
            <p:extLst>
              <p:ext uri="{D42A27DB-BD31-4B8C-83A1-F6EECF244321}">
                <p14:modId xmlns:p14="http://schemas.microsoft.com/office/powerpoint/2010/main" val="4132605089"/>
              </p:ext>
            </p:extLst>
          </p:nvPr>
        </p:nvGraphicFramePr>
        <p:xfrm>
          <a:off x="3690409" y="3493557"/>
          <a:ext cx="1701800" cy="428625"/>
        </p:xfrm>
        <a:graphic>
          <a:graphicData uri="http://schemas.openxmlformats.org/presentationml/2006/ole">
            <mc:AlternateContent xmlns:mc="http://schemas.openxmlformats.org/markup-compatibility/2006">
              <mc:Choice xmlns:v="urn:schemas-microsoft-com:vml" Requires="v">
                <p:oleObj name="Equation" r:id="rId9" imgW="850680" imgH="215640" progId="Equation.DSMT4">
                  <p:embed/>
                </p:oleObj>
              </mc:Choice>
              <mc:Fallback>
                <p:oleObj name="Equation" r:id="rId9" imgW="850680" imgH="215640" progId="Equation.DSMT4">
                  <p:embed/>
                  <p:pic>
                    <p:nvPicPr>
                      <p:cNvPr id="14" name="Object 13">
                        <a:extLst>
                          <a:ext uri="{FF2B5EF4-FFF2-40B4-BE49-F238E27FC236}">
                            <a16:creationId xmlns:a16="http://schemas.microsoft.com/office/drawing/2014/main" id="{69FA2104-7888-40AF-B15B-1A4600DFE5AF}"/>
                          </a:ext>
                        </a:extLst>
                      </p:cNvPr>
                      <p:cNvPicPr/>
                      <p:nvPr/>
                    </p:nvPicPr>
                    <p:blipFill>
                      <a:blip r:embed="rId10"/>
                      <a:stretch>
                        <a:fillRect/>
                      </a:stretch>
                    </p:blipFill>
                    <p:spPr>
                      <a:xfrm>
                        <a:off x="3690409" y="3493557"/>
                        <a:ext cx="1701800" cy="42862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3F2F0DB8-6D4D-4ABE-9B0C-85C8AD336872}"/>
              </a:ext>
            </a:extLst>
          </p:cNvPr>
          <p:cNvGraphicFramePr>
            <a:graphicFrameLocks noChangeAspect="1"/>
          </p:cNvGraphicFramePr>
          <p:nvPr>
            <p:extLst>
              <p:ext uri="{D42A27DB-BD31-4B8C-83A1-F6EECF244321}">
                <p14:modId xmlns:p14="http://schemas.microsoft.com/office/powerpoint/2010/main" val="4106885215"/>
              </p:ext>
            </p:extLst>
          </p:nvPr>
        </p:nvGraphicFramePr>
        <p:xfrm>
          <a:off x="6257677" y="3085196"/>
          <a:ext cx="430212" cy="458787"/>
        </p:xfrm>
        <a:graphic>
          <a:graphicData uri="http://schemas.openxmlformats.org/presentationml/2006/ole">
            <mc:AlternateContent xmlns:mc="http://schemas.openxmlformats.org/markup-compatibility/2006">
              <mc:Choice xmlns:v="urn:schemas-microsoft-com:vml" Requires="v">
                <p:oleObj name="Equation" r:id="rId11" imgW="177480" imgH="190440" progId="Equation.DSMT4">
                  <p:embed/>
                </p:oleObj>
              </mc:Choice>
              <mc:Fallback>
                <p:oleObj name="Equation" r:id="rId11" imgW="177480" imgH="190440" progId="Equation.DSMT4">
                  <p:embed/>
                  <p:pic>
                    <p:nvPicPr>
                      <p:cNvPr id="10" name="Object 9">
                        <a:extLst>
                          <a:ext uri="{FF2B5EF4-FFF2-40B4-BE49-F238E27FC236}">
                            <a16:creationId xmlns:a16="http://schemas.microsoft.com/office/drawing/2014/main" id="{BA125F58-3050-4015-BD23-DDBF7996280A}"/>
                          </a:ext>
                        </a:extLst>
                      </p:cNvPr>
                      <p:cNvPicPr/>
                      <p:nvPr/>
                    </p:nvPicPr>
                    <p:blipFill>
                      <a:blip r:embed="rId12"/>
                      <a:stretch>
                        <a:fillRect/>
                      </a:stretch>
                    </p:blipFill>
                    <p:spPr>
                      <a:xfrm>
                        <a:off x="6257677" y="3085196"/>
                        <a:ext cx="430212" cy="45878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82987833-5D9E-45D2-A27B-CC5A940009AA}"/>
              </a:ext>
            </a:extLst>
          </p:cNvPr>
          <p:cNvGraphicFramePr>
            <a:graphicFrameLocks noChangeAspect="1"/>
          </p:cNvGraphicFramePr>
          <p:nvPr>
            <p:extLst>
              <p:ext uri="{D42A27DB-BD31-4B8C-83A1-F6EECF244321}">
                <p14:modId xmlns:p14="http://schemas.microsoft.com/office/powerpoint/2010/main" val="3183564638"/>
              </p:ext>
            </p:extLst>
          </p:nvPr>
        </p:nvGraphicFramePr>
        <p:xfrm>
          <a:off x="2188987" y="3883642"/>
          <a:ext cx="1524000" cy="428625"/>
        </p:xfrm>
        <a:graphic>
          <a:graphicData uri="http://schemas.openxmlformats.org/presentationml/2006/ole">
            <mc:AlternateContent xmlns:mc="http://schemas.openxmlformats.org/markup-compatibility/2006">
              <mc:Choice xmlns:v="urn:schemas-microsoft-com:vml" Requires="v">
                <p:oleObj name="Equation" r:id="rId13" imgW="761760" imgH="215640" progId="Equation.DSMT4">
                  <p:embed/>
                </p:oleObj>
              </mc:Choice>
              <mc:Fallback>
                <p:oleObj name="Equation" r:id="rId13" imgW="761760" imgH="215640" progId="Equation.DSMT4">
                  <p:embed/>
                  <p:pic>
                    <p:nvPicPr>
                      <p:cNvPr id="13" name="Object 12">
                        <a:extLst>
                          <a:ext uri="{FF2B5EF4-FFF2-40B4-BE49-F238E27FC236}">
                            <a16:creationId xmlns:a16="http://schemas.microsoft.com/office/drawing/2014/main" id="{0AB3EEFF-4C09-4914-8EFA-1195A88D82C7}"/>
                          </a:ext>
                        </a:extLst>
                      </p:cNvPr>
                      <p:cNvPicPr/>
                      <p:nvPr/>
                    </p:nvPicPr>
                    <p:blipFill>
                      <a:blip r:embed="rId14"/>
                      <a:stretch>
                        <a:fillRect/>
                      </a:stretch>
                    </p:blipFill>
                    <p:spPr>
                      <a:xfrm>
                        <a:off x="2188987" y="3883642"/>
                        <a:ext cx="1524000" cy="42862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F260B2EF-43D7-415D-BEFA-F869450ADFE2}"/>
              </a:ext>
            </a:extLst>
          </p:cNvPr>
          <p:cNvGraphicFramePr>
            <a:graphicFrameLocks noChangeAspect="1"/>
          </p:cNvGraphicFramePr>
          <p:nvPr>
            <p:extLst>
              <p:ext uri="{D42A27DB-BD31-4B8C-83A1-F6EECF244321}">
                <p14:modId xmlns:p14="http://schemas.microsoft.com/office/powerpoint/2010/main" val="4222518074"/>
              </p:ext>
            </p:extLst>
          </p:nvPr>
        </p:nvGraphicFramePr>
        <p:xfrm>
          <a:off x="4237744" y="3847396"/>
          <a:ext cx="1620837" cy="1308100"/>
        </p:xfrm>
        <a:graphic>
          <a:graphicData uri="http://schemas.openxmlformats.org/presentationml/2006/ole">
            <mc:AlternateContent xmlns:mc="http://schemas.openxmlformats.org/markup-compatibility/2006">
              <mc:Choice xmlns:v="urn:schemas-microsoft-com:vml" Requires="v">
                <p:oleObj name="Equation" r:id="rId15" imgW="736560" imgH="596880" progId="Equation.DSMT4">
                  <p:embed/>
                </p:oleObj>
              </mc:Choice>
              <mc:Fallback>
                <p:oleObj name="Equation" r:id="rId15" imgW="736560" imgH="596880" progId="Equation.DSMT4">
                  <p:embed/>
                  <p:pic>
                    <p:nvPicPr>
                      <p:cNvPr id="13" name="Object 12">
                        <a:extLst>
                          <a:ext uri="{FF2B5EF4-FFF2-40B4-BE49-F238E27FC236}">
                            <a16:creationId xmlns:a16="http://schemas.microsoft.com/office/drawing/2014/main" id="{FB5520DA-FBE6-46B7-83E4-883C92675AA9}"/>
                          </a:ext>
                        </a:extLst>
                      </p:cNvPr>
                      <p:cNvPicPr/>
                      <p:nvPr/>
                    </p:nvPicPr>
                    <p:blipFill>
                      <a:blip r:embed="rId16"/>
                      <a:stretch>
                        <a:fillRect/>
                      </a:stretch>
                    </p:blipFill>
                    <p:spPr>
                      <a:xfrm>
                        <a:off x="4237744" y="3847396"/>
                        <a:ext cx="1620837" cy="1308100"/>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C3D13AB6-4D26-46C1-90D4-478905CF8F74}"/>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8592198"/>
      </p:ext>
    </p:extLst>
  </p:cSld>
  <p:clrMapOvr>
    <a:masterClrMapping/>
  </p:clrMapOvr>
  <mc:AlternateContent xmlns:mc="http://schemas.openxmlformats.org/markup-compatibility/2006">
    <mc:Choice xmlns:p14="http://schemas.microsoft.com/office/powerpoint/2010/main" Requires="p14">
      <p:transition spd="slow" p14:dur="2000" advTm="115425"/>
    </mc:Choice>
    <mc:Fallback>
      <p:transition spd="slow" advTm="115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plane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How do you go from the equation of a plane to the vector</a:t>
            </a:r>
            <a:br>
              <a:rPr lang="en-US" dirty="0"/>
            </a:br>
            <a:r>
              <a:rPr lang="en-US" dirty="0"/>
              <a:t>representation?</a:t>
            </a:r>
          </a:p>
          <a:p>
            <a:pPr lvl="1"/>
            <a:r>
              <a:rPr lang="en-US" dirty="0"/>
              <a:t>First, we know that                 is perpendicular to the plane</a:t>
            </a:r>
          </a:p>
          <a:p>
            <a:pPr lvl="1"/>
            <a:endParaRPr lang="en-US" dirty="0"/>
          </a:p>
          <a:p>
            <a:pPr lvl="1"/>
            <a:r>
              <a:rPr lang="en-US" dirty="0"/>
              <a:t>Thus,                    , so it follows that </a:t>
            </a:r>
          </a:p>
          <a:p>
            <a:pPr marL="457200" lvl="1" indent="0">
              <a:buNone/>
            </a:pPr>
            <a:endParaRPr lang="en-US" dirty="0"/>
          </a:p>
          <a:p>
            <a:pPr lvl="1"/>
            <a:r>
              <a:rPr lang="en-US" dirty="0"/>
              <a:t>Therefore, </a:t>
            </a:r>
          </a:p>
          <a:p>
            <a:pPr lvl="1"/>
            <a:endParaRPr lang="en-US" dirty="0"/>
          </a:p>
          <a:p>
            <a:pPr lvl="1"/>
            <a:r>
              <a:rPr lang="en-US" dirty="0"/>
              <a:t>Thus, </a:t>
            </a:r>
          </a:p>
        </p:txBody>
      </p:sp>
      <p:sp>
        <p:nvSpPr>
          <p:cNvPr id="4" name="Footer Placeholder 3"/>
          <p:cNvSpPr>
            <a:spLocks noGrp="1"/>
          </p:cNvSpPr>
          <p:nvPr>
            <p:ph type="ftr" sz="quarter" idx="11"/>
          </p:nvPr>
        </p:nvSpPr>
        <p:spPr/>
        <p:txBody>
          <a:bodyPr/>
          <a:lstStyle/>
          <a:p>
            <a:r>
              <a:rPr lang="en-US"/>
              <a:t>The equation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a:extLst>
              <a:ext uri="{FF2B5EF4-FFF2-40B4-BE49-F238E27FC236}">
                <a16:creationId xmlns:a16="http://schemas.microsoft.com/office/drawing/2014/main" id="{918DDF8B-8768-4923-B0F1-E52FD55D726F}"/>
              </a:ext>
            </a:extLst>
          </p:cNvPr>
          <p:cNvGraphicFramePr>
            <a:graphicFrameLocks noChangeAspect="1"/>
          </p:cNvGraphicFramePr>
          <p:nvPr>
            <p:extLst>
              <p:ext uri="{D42A27DB-BD31-4B8C-83A1-F6EECF244321}">
                <p14:modId xmlns:p14="http://schemas.microsoft.com/office/powerpoint/2010/main" val="102610959"/>
              </p:ext>
            </p:extLst>
          </p:nvPr>
        </p:nvGraphicFramePr>
        <p:xfrm>
          <a:off x="3561644" y="1998222"/>
          <a:ext cx="889000" cy="1187450"/>
        </p:xfrm>
        <a:graphic>
          <a:graphicData uri="http://schemas.openxmlformats.org/presentationml/2006/ole">
            <mc:AlternateContent xmlns:mc="http://schemas.openxmlformats.org/markup-compatibility/2006">
              <mc:Choice xmlns:v="urn:schemas-microsoft-com:vml" Requires="v">
                <p:oleObj name="Equation" r:id="rId5" imgW="444240" imgH="596880" progId="Equation.DSMT4">
                  <p:embed/>
                </p:oleObj>
              </mc:Choice>
              <mc:Fallback>
                <p:oleObj name="Equation" r:id="rId5" imgW="444240" imgH="59688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6"/>
                      <a:stretch>
                        <a:fillRect/>
                      </a:stretch>
                    </p:blipFill>
                    <p:spPr>
                      <a:xfrm>
                        <a:off x="3561644" y="1998222"/>
                        <a:ext cx="889000" cy="118745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62867E33-43F6-4F63-88E2-908E2426E8F1}"/>
              </a:ext>
            </a:extLst>
          </p:cNvPr>
          <p:cNvGraphicFramePr>
            <a:graphicFrameLocks noChangeAspect="1"/>
          </p:cNvGraphicFramePr>
          <p:nvPr>
            <p:extLst>
              <p:ext uri="{D42A27DB-BD31-4B8C-83A1-F6EECF244321}">
                <p14:modId xmlns:p14="http://schemas.microsoft.com/office/powerpoint/2010/main" val="464014255"/>
              </p:ext>
            </p:extLst>
          </p:nvPr>
        </p:nvGraphicFramePr>
        <p:xfrm>
          <a:off x="2019300" y="3105150"/>
          <a:ext cx="1104900" cy="458788"/>
        </p:xfrm>
        <a:graphic>
          <a:graphicData uri="http://schemas.openxmlformats.org/presentationml/2006/ole">
            <mc:AlternateContent xmlns:mc="http://schemas.openxmlformats.org/markup-compatibility/2006">
              <mc:Choice xmlns:v="urn:schemas-microsoft-com:vml" Requires="v">
                <p:oleObj name="Equation" r:id="rId7" imgW="457200" imgH="190440" progId="Equation.DSMT4">
                  <p:embed/>
                </p:oleObj>
              </mc:Choice>
              <mc:Fallback>
                <p:oleObj name="Equation" r:id="rId7" imgW="457200" imgH="190440" progId="Equation.DSMT4">
                  <p:embed/>
                  <p:pic>
                    <p:nvPicPr>
                      <p:cNvPr id="10" name="Object 9">
                        <a:extLst>
                          <a:ext uri="{FF2B5EF4-FFF2-40B4-BE49-F238E27FC236}">
                            <a16:creationId xmlns:a16="http://schemas.microsoft.com/office/drawing/2014/main" id="{BA125F58-3050-4015-BD23-DDBF7996280A}"/>
                          </a:ext>
                        </a:extLst>
                      </p:cNvPr>
                      <p:cNvPicPr/>
                      <p:nvPr/>
                    </p:nvPicPr>
                    <p:blipFill>
                      <a:blip r:embed="rId8"/>
                      <a:stretch>
                        <a:fillRect/>
                      </a:stretch>
                    </p:blipFill>
                    <p:spPr>
                      <a:xfrm>
                        <a:off x="2019300" y="3105150"/>
                        <a:ext cx="1104900" cy="45878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01E7B74-EB80-4C67-8019-B91085C0B1F5}"/>
              </a:ext>
            </a:extLst>
          </p:cNvPr>
          <p:cNvGraphicFramePr>
            <a:graphicFrameLocks noChangeAspect="1"/>
          </p:cNvGraphicFramePr>
          <p:nvPr>
            <p:extLst>
              <p:ext uri="{D42A27DB-BD31-4B8C-83A1-F6EECF244321}">
                <p14:modId xmlns:p14="http://schemas.microsoft.com/office/powerpoint/2010/main" val="1921898825"/>
              </p:ext>
            </p:extLst>
          </p:nvPr>
        </p:nvGraphicFramePr>
        <p:xfrm>
          <a:off x="3686175" y="3541713"/>
          <a:ext cx="1574800" cy="428625"/>
        </p:xfrm>
        <a:graphic>
          <a:graphicData uri="http://schemas.openxmlformats.org/presentationml/2006/ole">
            <mc:AlternateContent xmlns:mc="http://schemas.openxmlformats.org/markup-compatibility/2006">
              <mc:Choice xmlns:v="urn:schemas-microsoft-com:vml" Requires="v">
                <p:oleObj name="Equation" r:id="rId9" imgW="787320" imgH="215640" progId="Equation.DSMT4">
                  <p:embed/>
                </p:oleObj>
              </mc:Choice>
              <mc:Fallback>
                <p:oleObj name="Equation" r:id="rId9" imgW="787320" imgH="215640" progId="Equation.DSMT4">
                  <p:embed/>
                  <p:pic>
                    <p:nvPicPr>
                      <p:cNvPr id="13" name="Object 12">
                        <a:extLst>
                          <a:ext uri="{FF2B5EF4-FFF2-40B4-BE49-F238E27FC236}">
                            <a16:creationId xmlns:a16="http://schemas.microsoft.com/office/drawing/2014/main" id="{0AB3EEFF-4C09-4914-8EFA-1195A88D82C7}"/>
                          </a:ext>
                        </a:extLst>
                      </p:cNvPr>
                      <p:cNvPicPr/>
                      <p:nvPr/>
                    </p:nvPicPr>
                    <p:blipFill>
                      <a:blip r:embed="rId10"/>
                      <a:stretch>
                        <a:fillRect/>
                      </a:stretch>
                    </p:blipFill>
                    <p:spPr>
                      <a:xfrm>
                        <a:off x="3686175" y="3541713"/>
                        <a:ext cx="1574800" cy="42862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7E89BE22-B74D-46E0-A81D-268811D84FC4}"/>
              </a:ext>
            </a:extLst>
          </p:cNvPr>
          <p:cNvGraphicFramePr>
            <a:graphicFrameLocks noChangeAspect="1"/>
          </p:cNvGraphicFramePr>
          <p:nvPr>
            <p:extLst>
              <p:ext uri="{D42A27DB-BD31-4B8C-83A1-F6EECF244321}">
                <p14:modId xmlns:p14="http://schemas.microsoft.com/office/powerpoint/2010/main" val="709761210"/>
              </p:ext>
            </p:extLst>
          </p:nvPr>
        </p:nvGraphicFramePr>
        <p:xfrm>
          <a:off x="2900363" y="4202113"/>
          <a:ext cx="2413000" cy="479425"/>
        </p:xfrm>
        <a:graphic>
          <a:graphicData uri="http://schemas.openxmlformats.org/presentationml/2006/ole">
            <mc:AlternateContent xmlns:mc="http://schemas.openxmlformats.org/markup-compatibility/2006">
              <mc:Choice xmlns:v="urn:schemas-microsoft-com:vml" Requires="v">
                <p:oleObj name="Equation" r:id="rId11" imgW="1206360" imgH="241200" progId="Equation.DSMT4">
                  <p:embed/>
                </p:oleObj>
              </mc:Choice>
              <mc:Fallback>
                <p:oleObj name="Equation" r:id="rId11" imgW="1206360" imgH="241200" progId="Equation.DSMT4">
                  <p:embed/>
                  <p:pic>
                    <p:nvPicPr>
                      <p:cNvPr id="10" name="Object 9">
                        <a:extLst>
                          <a:ext uri="{FF2B5EF4-FFF2-40B4-BE49-F238E27FC236}">
                            <a16:creationId xmlns:a16="http://schemas.microsoft.com/office/drawing/2014/main" id="{101E7B74-EB80-4C67-8019-B91085C0B1F5}"/>
                          </a:ext>
                        </a:extLst>
                      </p:cNvPr>
                      <p:cNvPicPr/>
                      <p:nvPr/>
                    </p:nvPicPr>
                    <p:blipFill>
                      <a:blip r:embed="rId12"/>
                      <a:stretch>
                        <a:fillRect/>
                      </a:stretch>
                    </p:blipFill>
                    <p:spPr>
                      <a:xfrm>
                        <a:off x="2900363" y="4202113"/>
                        <a:ext cx="2413000" cy="4794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2561752-782F-4E1A-8096-78BB9DA90523}"/>
              </a:ext>
            </a:extLst>
          </p:cNvPr>
          <p:cNvGraphicFramePr>
            <a:graphicFrameLocks noChangeAspect="1"/>
          </p:cNvGraphicFramePr>
          <p:nvPr>
            <p:extLst>
              <p:ext uri="{D42A27DB-BD31-4B8C-83A1-F6EECF244321}">
                <p14:modId xmlns:p14="http://schemas.microsoft.com/office/powerpoint/2010/main" val="1157955444"/>
              </p:ext>
            </p:extLst>
          </p:nvPr>
        </p:nvGraphicFramePr>
        <p:xfrm>
          <a:off x="3154363" y="4954588"/>
          <a:ext cx="1905000" cy="708025"/>
        </p:xfrm>
        <a:graphic>
          <a:graphicData uri="http://schemas.openxmlformats.org/presentationml/2006/ole">
            <mc:AlternateContent xmlns:mc="http://schemas.openxmlformats.org/markup-compatibility/2006">
              <mc:Choice xmlns:v="urn:schemas-microsoft-com:vml" Requires="v">
                <p:oleObj name="Equation" r:id="rId13" imgW="952200" imgH="355320" progId="Equation.DSMT4">
                  <p:embed/>
                </p:oleObj>
              </mc:Choice>
              <mc:Fallback>
                <p:oleObj name="Equation" r:id="rId13" imgW="952200" imgH="355320" progId="Equation.DSMT4">
                  <p:embed/>
                  <p:pic>
                    <p:nvPicPr>
                      <p:cNvPr id="11" name="Object 10">
                        <a:extLst>
                          <a:ext uri="{FF2B5EF4-FFF2-40B4-BE49-F238E27FC236}">
                            <a16:creationId xmlns:a16="http://schemas.microsoft.com/office/drawing/2014/main" id="{7E89BE22-B74D-46E0-A81D-268811D84FC4}"/>
                          </a:ext>
                        </a:extLst>
                      </p:cNvPr>
                      <p:cNvPicPr/>
                      <p:nvPr/>
                    </p:nvPicPr>
                    <p:blipFill>
                      <a:blip r:embed="rId14"/>
                      <a:stretch>
                        <a:fillRect/>
                      </a:stretch>
                    </p:blipFill>
                    <p:spPr>
                      <a:xfrm>
                        <a:off x="3154363" y="4954588"/>
                        <a:ext cx="1905000" cy="708025"/>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AECD95D2-907E-434A-9CF8-D8A4E5ABFF2C}"/>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357620322"/>
      </p:ext>
    </p:extLst>
  </p:cSld>
  <p:clrMapOvr>
    <a:masterClrMapping/>
  </p:clrMapOvr>
  <mc:AlternateContent xmlns:mc="http://schemas.openxmlformats.org/markup-compatibility/2006">
    <mc:Choice xmlns:p14="http://schemas.microsoft.com/office/powerpoint/2010/main" Requires="p14">
      <p:transition spd="slow" p14:dur="2000" advTm="80986"/>
    </mc:Choice>
    <mc:Fallback>
      <p:transition spd="slow" advTm="80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plane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We now have                   , so now we must find two orthonormal vectors that are in the plane</a:t>
            </a:r>
          </a:p>
          <a:p>
            <a:pPr lvl="1"/>
            <a:r>
              <a:rPr lang="en-US" dirty="0"/>
              <a:t>We have a preference for a programmatic approach</a:t>
            </a:r>
          </a:p>
          <a:p>
            <a:pPr lvl="2"/>
            <a:r>
              <a:rPr lang="en-US" dirty="0"/>
              <a:t>That is, one does not need analysis of intermediate steps,</a:t>
            </a:r>
            <a:br>
              <a:rPr lang="en-US" dirty="0"/>
            </a:br>
            <a:r>
              <a:rPr lang="en-US" dirty="0"/>
              <a:t>but rather one there is an algorithm that gives us the appropriate vectors</a:t>
            </a:r>
          </a:p>
          <a:p>
            <a:pPr lvl="2"/>
            <a:endParaRPr lang="en-US" dirty="0"/>
          </a:p>
          <a:p>
            <a:pPr lvl="1"/>
            <a:r>
              <a:rPr lang="en-US" dirty="0"/>
              <a:t>Solution: For each of the three canonical basis vectors,</a:t>
            </a:r>
            <a:br>
              <a:rPr lang="en-US" dirty="0"/>
            </a:br>
            <a:r>
              <a:rPr lang="en-US" dirty="0"/>
              <a:t>	find the component perpendicular to normalized normal</a:t>
            </a:r>
            <a:endParaRPr lang="en-US" b="1" dirty="0"/>
          </a:p>
        </p:txBody>
      </p:sp>
      <p:sp>
        <p:nvSpPr>
          <p:cNvPr id="4" name="Footer Placeholder 3"/>
          <p:cNvSpPr>
            <a:spLocks noGrp="1"/>
          </p:cNvSpPr>
          <p:nvPr>
            <p:ph type="ftr" sz="quarter" idx="11"/>
          </p:nvPr>
        </p:nvSpPr>
        <p:spPr/>
        <p:txBody>
          <a:bodyPr/>
          <a:lstStyle/>
          <a:p>
            <a:r>
              <a:rPr lang="en-US"/>
              <a:t>The equation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3" name="Object 12">
            <a:extLst>
              <a:ext uri="{FF2B5EF4-FFF2-40B4-BE49-F238E27FC236}">
                <a16:creationId xmlns:a16="http://schemas.microsoft.com/office/drawing/2014/main" id="{B3C68211-F0BD-4F9B-BA80-B017792B2626}"/>
              </a:ext>
            </a:extLst>
          </p:cNvPr>
          <p:cNvGraphicFramePr>
            <a:graphicFrameLocks noChangeAspect="1"/>
          </p:cNvGraphicFramePr>
          <p:nvPr>
            <p:extLst>
              <p:ext uri="{D42A27DB-BD31-4B8C-83A1-F6EECF244321}">
                <p14:modId xmlns:p14="http://schemas.microsoft.com/office/powerpoint/2010/main" val="3331734701"/>
              </p:ext>
            </p:extLst>
          </p:nvPr>
        </p:nvGraphicFramePr>
        <p:xfrm>
          <a:off x="2571750" y="1616076"/>
          <a:ext cx="1104900" cy="458788"/>
        </p:xfrm>
        <a:graphic>
          <a:graphicData uri="http://schemas.openxmlformats.org/presentationml/2006/ole">
            <mc:AlternateContent xmlns:mc="http://schemas.openxmlformats.org/markup-compatibility/2006">
              <mc:Choice xmlns:v="urn:schemas-microsoft-com:vml" Requires="v">
                <p:oleObj name="Equation" r:id="rId5" imgW="457200" imgH="190440" progId="Equation.DSMT4">
                  <p:embed/>
                </p:oleObj>
              </mc:Choice>
              <mc:Fallback>
                <p:oleObj name="Equation" r:id="rId5" imgW="457200" imgH="190440" progId="Equation.DSMT4">
                  <p:embed/>
                  <p:pic>
                    <p:nvPicPr>
                      <p:cNvPr id="9" name="Object 8">
                        <a:extLst>
                          <a:ext uri="{FF2B5EF4-FFF2-40B4-BE49-F238E27FC236}">
                            <a16:creationId xmlns:a16="http://schemas.microsoft.com/office/drawing/2014/main" id="{62867E33-43F6-4F63-88E2-908E2426E8F1}"/>
                          </a:ext>
                        </a:extLst>
                      </p:cNvPr>
                      <p:cNvPicPr/>
                      <p:nvPr/>
                    </p:nvPicPr>
                    <p:blipFill>
                      <a:blip r:embed="rId6"/>
                      <a:stretch>
                        <a:fillRect/>
                      </a:stretch>
                    </p:blipFill>
                    <p:spPr>
                      <a:xfrm>
                        <a:off x="2571750" y="1616076"/>
                        <a:ext cx="1104900" cy="45878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53A6C91C-7420-476A-9513-4B4C6FC2E157}"/>
              </a:ext>
            </a:extLst>
          </p:cNvPr>
          <p:cNvGraphicFramePr>
            <a:graphicFrameLocks noChangeAspect="1"/>
          </p:cNvGraphicFramePr>
          <p:nvPr>
            <p:extLst>
              <p:ext uri="{D42A27DB-BD31-4B8C-83A1-F6EECF244321}">
                <p14:modId xmlns:p14="http://schemas.microsoft.com/office/powerpoint/2010/main" val="3031938819"/>
              </p:ext>
            </p:extLst>
          </p:nvPr>
        </p:nvGraphicFramePr>
        <p:xfrm>
          <a:off x="3721100" y="4729163"/>
          <a:ext cx="1701800" cy="528637"/>
        </p:xfrm>
        <a:graphic>
          <a:graphicData uri="http://schemas.openxmlformats.org/presentationml/2006/ole">
            <mc:AlternateContent xmlns:mc="http://schemas.openxmlformats.org/markup-compatibility/2006">
              <mc:Choice xmlns:v="urn:schemas-microsoft-com:vml" Requires="v">
                <p:oleObj name="Equation" r:id="rId7" imgW="850680" imgH="266400" progId="Equation.DSMT4">
                  <p:embed/>
                </p:oleObj>
              </mc:Choice>
              <mc:Fallback>
                <p:oleObj name="Equation" r:id="rId7" imgW="850680" imgH="266400" progId="Equation.DSMT4">
                  <p:embed/>
                  <p:pic>
                    <p:nvPicPr>
                      <p:cNvPr id="10" name="Object 9">
                        <a:extLst>
                          <a:ext uri="{FF2B5EF4-FFF2-40B4-BE49-F238E27FC236}">
                            <a16:creationId xmlns:a16="http://schemas.microsoft.com/office/drawing/2014/main" id="{101E7B74-EB80-4C67-8019-B91085C0B1F5}"/>
                          </a:ext>
                        </a:extLst>
                      </p:cNvPr>
                      <p:cNvPicPr/>
                      <p:nvPr/>
                    </p:nvPicPr>
                    <p:blipFill>
                      <a:blip r:embed="rId8"/>
                      <a:stretch>
                        <a:fillRect/>
                      </a:stretch>
                    </p:blipFill>
                    <p:spPr>
                      <a:xfrm>
                        <a:off x="3721100" y="4729163"/>
                        <a:ext cx="1701800" cy="52863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C656DB4F-E07F-4466-B96A-AC95BB19DA89}"/>
              </a:ext>
            </a:extLst>
          </p:cNvPr>
          <p:cNvGraphicFramePr>
            <a:graphicFrameLocks noChangeAspect="1"/>
          </p:cNvGraphicFramePr>
          <p:nvPr>
            <p:extLst>
              <p:ext uri="{D42A27DB-BD31-4B8C-83A1-F6EECF244321}">
                <p14:modId xmlns:p14="http://schemas.microsoft.com/office/powerpoint/2010/main" val="2669604386"/>
              </p:ext>
            </p:extLst>
          </p:nvPr>
        </p:nvGraphicFramePr>
        <p:xfrm>
          <a:off x="3708400" y="5283200"/>
          <a:ext cx="1727200" cy="528638"/>
        </p:xfrm>
        <a:graphic>
          <a:graphicData uri="http://schemas.openxmlformats.org/presentationml/2006/ole">
            <mc:AlternateContent xmlns:mc="http://schemas.openxmlformats.org/markup-compatibility/2006">
              <mc:Choice xmlns:v="urn:schemas-microsoft-com:vml" Requires="v">
                <p:oleObj name="Equation" r:id="rId9" imgW="863280" imgH="266400" progId="Equation.DSMT4">
                  <p:embed/>
                </p:oleObj>
              </mc:Choice>
              <mc:Fallback>
                <p:oleObj name="Equation" r:id="rId9" imgW="863280" imgH="266400" progId="Equation.DSMT4">
                  <p:embed/>
                  <p:pic>
                    <p:nvPicPr>
                      <p:cNvPr id="14" name="Object 13">
                        <a:extLst>
                          <a:ext uri="{FF2B5EF4-FFF2-40B4-BE49-F238E27FC236}">
                            <a16:creationId xmlns:a16="http://schemas.microsoft.com/office/drawing/2014/main" id="{53A6C91C-7420-476A-9513-4B4C6FC2E157}"/>
                          </a:ext>
                        </a:extLst>
                      </p:cNvPr>
                      <p:cNvPicPr/>
                      <p:nvPr/>
                    </p:nvPicPr>
                    <p:blipFill>
                      <a:blip r:embed="rId10"/>
                      <a:stretch>
                        <a:fillRect/>
                      </a:stretch>
                    </p:blipFill>
                    <p:spPr>
                      <a:xfrm>
                        <a:off x="3708400" y="5283200"/>
                        <a:ext cx="1727200" cy="528638"/>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AA954A9C-728E-4592-AEA7-6936020E2375}"/>
              </a:ext>
            </a:extLst>
          </p:cNvPr>
          <p:cNvGraphicFramePr>
            <a:graphicFrameLocks noChangeAspect="1"/>
          </p:cNvGraphicFramePr>
          <p:nvPr>
            <p:extLst>
              <p:ext uri="{D42A27DB-BD31-4B8C-83A1-F6EECF244321}">
                <p14:modId xmlns:p14="http://schemas.microsoft.com/office/powerpoint/2010/main" val="530115739"/>
              </p:ext>
            </p:extLst>
          </p:nvPr>
        </p:nvGraphicFramePr>
        <p:xfrm>
          <a:off x="3724275" y="5837238"/>
          <a:ext cx="1854200" cy="528637"/>
        </p:xfrm>
        <a:graphic>
          <a:graphicData uri="http://schemas.openxmlformats.org/presentationml/2006/ole">
            <mc:AlternateContent xmlns:mc="http://schemas.openxmlformats.org/markup-compatibility/2006">
              <mc:Choice xmlns:v="urn:schemas-microsoft-com:vml" Requires="v">
                <p:oleObj name="Equation" r:id="rId11" imgW="927000" imgH="266400" progId="Equation.DSMT4">
                  <p:embed/>
                </p:oleObj>
              </mc:Choice>
              <mc:Fallback>
                <p:oleObj name="Equation" r:id="rId11" imgW="927000" imgH="266400" progId="Equation.DSMT4">
                  <p:embed/>
                  <p:pic>
                    <p:nvPicPr>
                      <p:cNvPr id="15" name="Object 14">
                        <a:extLst>
                          <a:ext uri="{FF2B5EF4-FFF2-40B4-BE49-F238E27FC236}">
                            <a16:creationId xmlns:a16="http://schemas.microsoft.com/office/drawing/2014/main" id="{C656DB4F-E07F-4466-B96A-AC95BB19DA89}"/>
                          </a:ext>
                        </a:extLst>
                      </p:cNvPr>
                      <p:cNvPicPr/>
                      <p:nvPr/>
                    </p:nvPicPr>
                    <p:blipFill>
                      <a:blip r:embed="rId12"/>
                      <a:stretch>
                        <a:fillRect/>
                      </a:stretch>
                    </p:blipFill>
                    <p:spPr>
                      <a:xfrm>
                        <a:off x="3724275" y="5837238"/>
                        <a:ext cx="1854200" cy="528637"/>
                      </a:xfrm>
                      <a:prstGeom prst="rect">
                        <a:avLst/>
                      </a:prstGeom>
                    </p:spPr>
                  </p:pic>
                </p:oleObj>
              </mc:Fallback>
            </mc:AlternateContent>
          </a:graphicData>
        </a:graphic>
      </p:graphicFrame>
      <p:pic>
        <p:nvPicPr>
          <p:cNvPr id="17" name="Audio 16">
            <a:hlinkClick r:id="" action="ppaction://media"/>
            <a:extLst>
              <a:ext uri="{FF2B5EF4-FFF2-40B4-BE49-F238E27FC236}">
                <a16:creationId xmlns:a16="http://schemas.microsoft.com/office/drawing/2014/main" id="{1DBB3F9C-FEC0-4E8F-A16F-F2B0598C38DF}"/>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63841677"/>
      </p:ext>
    </p:extLst>
  </p:cSld>
  <p:clrMapOvr>
    <a:masterClrMapping/>
  </p:clrMapOvr>
  <mc:AlternateContent xmlns:mc="http://schemas.openxmlformats.org/markup-compatibility/2006">
    <mc:Choice xmlns:p14="http://schemas.microsoft.com/office/powerpoint/2010/main" Requires="p14">
      <p:transition spd="slow" p14:dur="2000" advTm="110804"/>
    </mc:Choice>
    <mc:Fallback>
      <p:transition spd="slow" advTm="1108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plane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Now, it may happen that one of the canonical basis vectors parallel or close to parallel to </a:t>
            </a:r>
            <a:r>
              <a:rPr lang="en-US" b="1" dirty="0"/>
              <a:t>n</a:t>
            </a:r>
            <a:endParaRPr lang="en-US" dirty="0"/>
          </a:p>
          <a:p>
            <a:pPr lvl="1"/>
            <a:r>
              <a:rPr lang="en-US" dirty="0"/>
              <a:t>For this reason, we choose the two vectors that have the </a:t>
            </a:r>
            <a:br>
              <a:rPr lang="en-US" dirty="0"/>
            </a:br>
            <a:r>
              <a:rPr lang="en-US" dirty="0"/>
              <a:t>maximum 2-norm</a:t>
            </a:r>
          </a:p>
          <a:p>
            <a:pPr lvl="2"/>
            <a:r>
              <a:rPr lang="en-US" dirty="0"/>
              <a:t>Relabel these as </a:t>
            </a:r>
            <a:r>
              <a:rPr lang="en-US" b="1" dirty="0"/>
              <a:t>v</a:t>
            </a:r>
            <a:r>
              <a:rPr lang="en-US" baseline="-25000" dirty="0"/>
              <a:t>1</a:t>
            </a:r>
            <a:r>
              <a:rPr lang="en-US" dirty="0"/>
              <a:t> and </a:t>
            </a:r>
            <a:r>
              <a:rPr lang="en-US" b="1" dirty="0"/>
              <a:t>v</a:t>
            </a:r>
            <a:r>
              <a:rPr lang="en-US" baseline="-25000" dirty="0"/>
              <a:t>2</a:t>
            </a:r>
            <a:endParaRPr lang="en-US" dirty="0"/>
          </a:p>
          <a:p>
            <a:pPr lvl="1"/>
            <a:r>
              <a:rPr lang="en-US" dirty="0"/>
              <a:t>Of these two larger vectors,</a:t>
            </a:r>
            <a:br>
              <a:rPr lang="en-US" dirty="0"/>
            </a:br>
            <a:br>
              <a:rPr lang="en-US" sz="1200" dirty="0"/>
            </a:br>
            <a:r>
              <a:rPr lang="en-US" dirty="0"/>
              <a:t>		it is guaranteed that the 2-norm is no less than</a:t>
            </a:r>
            <a:br>
              <a:rPr lang="en-US" dirty="0"/>
            </a:br>
            <a:endParaRPr lang="en-US" sz="1100" dirty="0"/>
          </a:p>
          <a:p>
            <a:pPr lvl="1"/>
            <a:r>
              <a:rPr lang="en-US" dirty="0"/>
              <a:t>It is also guaranteed that the angle between these two vectors is between 60° and 120°,</a:t>
            </a:r>
            <a:br>
              <a:rPr lang="en-US" dirty="0"/>
            </a:br>
            <a:r>
              <a:rPr lang="en-US" dirty="0"/>
              <a:t>	so they will not be parallel to each other</a:t>
            </a:r>
            <a:br>
              <a:rPr lang="en-US" dirty="0"/>
            </a:br>
            <a:r>
              <a:rPr lang="en-US" dirty="0"/>
              <a:t>	</a:t>
            </a:r>
          </a:p>
          <a:p>
            <a:pPr lvl="1"/>
            <a:endParaRPr lang="en-US" dirty="0"/>
          </a:p>
        </p:txBody>
      </p:sp>
      <p:sp>
        <p:nvSpPr>
          <p:cNvPr id="4" name="Footer Placeholder 3"/>
          <p:cNvSpPr>
            <a:spLocks noGrp="1"/>
          </p:cNvSpPr>
          <p:nvPr>
            <p:ph type="ftr" sz="quarter" idx="11"/>
          </p:nvPr>
        </p:nvSpPr>
        <p:spPr/>
        <p:txBody>
          <a:bodyPr/>
          <a:lstStyle/>
          <a:p>
            <a:r>
              <a:rPr lang="en-US"/>
              <a:t>The equation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7" name="Object 16">
            <a:extLst>
              <a:ext uri="{FF2B5EF4-FFF2-40B4-BE49-F238E27FC236}">
                <a16:creationId xmlns:a16="http://schemas.microsoft.com/office/drawing/2014/main" id="{DD4FB17C-26C0-4AFF-AB8B-C9F0BBDC5F3B}"/>
              </a:ext>
            </a:extLst>
          </p:cNvPr>
          <p:cNvGraphicFramePr>
            <a:graphicFrameLocks noChangeAspect="1"/>
          </p:cNvGraphicFramePr>
          <p:nvPr>
            <p:extLst>
              <p:ext uri="{D42A27DB-BD31-4B8C-83A1-F6EECF244321}">
                <p14:modId xmlns:p14="http://schemas.microsoft.com/office/powerpoint/2010/main" val="2624312324"/>
              </p:ext>
            </p:extLst>
          </p:nvPr>
        </p:nvGraphicFramePr>
        <p:xfrm>
          <a:off x="7721601" y="3716425"/>
          <a:ext cx="457200" cy="733425"/>
        </p:xfrm>
        <a:graphic>
          <a:graphicData uri="http://schemas.openxmlformats.org/presentationml/2006/ole">
            <mc:AlternateContent xmlns:mc="http://schemas.openxmlformats.org/markup-compatibility/2006">
              <mc:Choice xmlns:v="urn:schemas-microsoft-com:vml" Requires="v">
                <p:oleObj name="Equation" r:id="rId5" imgW="228600" imgH="368280" progId="Equation.DSMT4">
                  <p:embed/>
                </p:oleObj>
              </mc:Choice>
              <mc:Fallback>
                <p:oleObj name="Equation" r:id="rId5" imgW="228600" imgH="368280" progId="Equation.DSMT4">
                  <p:embed/>
                  <p:pic>
                    <p:nvPicPr>
                      <p:cNvPr id="12" name="Object 11">
                        <a:extLst>
                          <a:ext uri="{FF2B5EF4-FFF2-40B4-BE49-F238E27FC236}">
                            <a16:creationId xmlns:a16="http://schemas.microsoft.com/office/drawing/2014/main" id="{F2561752-782F-4E1A-8096-78BB9DA90523}"/>
                          </a:ext>
                        </a:extLst>
                      </p:cNvPr>
                      <p:cNvPicPr/>
                      <p:nvPr/>
                    </p:nvPicPr>
                    <p:blipFill>
                      <a:blip r:embed="rId6"/>
                      <a:stretch>
                        <a:fillRect/>
                      </a:stretch>
                    </p:blipFill>
                    <p:spPr>
                      <a:xfrm>
                        <a:off x="7721601" y="3716425"/>
                        <a:ext cx="457200" cy="733425"/>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7147D834-0C13-4367-9A24-B69B2490317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73689950"/>
      </p:ext>
    </p:extLst>
  </p:cSld>
  <p:clrMapOvr>
    <a:masterClrMapping/>
  </p:clrMapOvr>
  <mc:AlternateContent xmlns:mc="http://schemas.openxmlformats.org/markup-compatibility/2006">
    <mc:Choice xmlns:p14="http://schemas.microsoft.com/office/powerpoint/2010/main" Requires="p14">
      <p:transition spd="slow" p14:dur="2000" advTm="110409"/>
    </mc:Choice>
    <mc:Fallback>
      <p:transition spd="slow" advTm="1104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plane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Once we have these two vectors </a:t>
            </a:r>
            <a:r>
              <a:rPr lang="en-US" b="1" dirty="0"/>
              <a:t>v</a:t>
            </a:r>
            <a:r>
              <a:rPr lang="en-US" baseline="-25000" dirty="0"/>
              <a:t>1</a:t>
            </a:r>
            <a:r>
              <a:rPr lang="en-US" dirty="0"/>
              <a:t> and </a:t>
            </a:r>
            <a:r>
              <a:rPr lang="en-US" b="1" dirty="0"/>
              <a:t>v</a:t>
            </a:r>
            <a:r>
              <a:rPr lang="en-US" baseline="-25000" dirty="0"/>
              <a:t>2</a:t>
            </a:r>
            <a:r>
              <a:rPr lang="en-US" dirty="0"/>
              <a:t>,</a:t>
            </a:r>
            <a:br>
              <a:rPr lang="en-US" dirty="0"/>
            </a:br>
            <a:r>
              <a:rPr lang="en-US" dirty="0"/>
              <a:t>	we just apply Gram-Schmidt to get two orthonormal</a:t>
            </a:r>
            <a:br>
              <a:rPr lang="en-US" dirty="0"/>
            </a:br>
            <a:r>
              <a:rPr lang="en-US" dirty="0"/>
              <a:t>	vectors parallel to the plane</a:t>
            </a:r>
          </a:p>
        </p:txBody>
      </p:sp>
      <p:sp>
        <p:nvSpPr>
          <p:cNvPr id="4" name="Footer Placeholder 3"/>
          <p:cNvSpPr>
            <a:spLocks noGrp="1"/>
          </p:cNvSpPr>
          <p:nvPr>
            <p:ph type="ftr" sz="quarter" idx="11"/>
          </p:nvPr>
        </p:nvSpPr>
        <p:spPr/>
        <p:txBody>
          <a:bodyPr/>
          <a:lstStyle/>
          <a:p>
            <a:r>
              <a:rPr lang="en-US"/>
              <a:t>The equation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3" name="Object 12">
            <a:extLst>
              <a:ext uri="{FF2B5EF4-FFF2-40B4-BE49-F238E27FC236}">
                <a16:creationId xmlns:a16="http://schemas.microsoft.com/office/drawing/2014/main" id="{1BA11D74-F119-4F53-A5D4-13C9F39631C1}"/>
              </a:ext>
            </a:extLst>
          </p:cNvPr>
          <p:cNvGraphicFramePr>
            <a:graphicFrameLocks noChangeAspect="1"/>
          </p:cNvGraphicFramePr>
          <p:nvPr>
            <p:extLst>
              <p:ext uri="{D42A27DB-BD31-4B8C-83A1-F6EECF244321}">
                <p14:modId xmlns:p14="http://schemas.microsoft.com/office/powerpoint/2010/main" val="4141740292"/>
              </p:ext>
            </p:extLst>
          </p:nvPr>
        </p:nvGraphicFramePr>
        <p:xfrm>
          <a:off x="6103321" y="4776769"/>
          <a:ext cx="333533" cy="415608"/>
        </p:xfrm>
        <a:graphic>
          <a:graphicData uri="http://schemas.openxmlformats.org/presentationml/2006/ole">
            <mc:AlternateContent xmlns:mc="http://schemas.openxmlformats.org/markup-compatibility/2006">
              <mc:Choice xmlns:v="urn:schemas-microsoft-com:vml" Requires="v">
                <p:oleObj name="Equation" r:id="rId5" imgW="152280" imgH="190440" progId="Equation.DSMT4">
                  <p:embed/>
                </p:oleObj>
              </mc:Choice>
              <mc:Fallback>
                <p:oleObj name="Equation" r:id="rId5" imgW="152280" imgH="190440" progId="Equation.DSMT4">
                  <p:embed/>
                  <p:pic>
                    <p:nvPicPr>
                      <p:cNvPr id="9" name="Object 8">
                        <a:extLst>
                          <a:ext uri="{FF2B5EF4-FFF2-40B4-BE49-F238E27FC236}">
                            <a16:creationId xmlns:a16="http://schemas.microsoft.com/office/drawing/2014/main" id="{E7F1ECDC-4A85-4AAD-8A33-A0DB1AA40CCC}"/>
                          </a:ext>
                        </a:extLst>
                      </p:cNvPr>
                      <p:cNvPicPr/>
                      <p:nvPr/>
                    </p:nvPicPr>
                    <p:blipFill>
                      <a:blip r:embed="rId6"/>
                      <a:stretch>
                        <a:fillRect/>
                      </a:stretch>
                    </p:blipFill>
                    <p:spPr>
                      <a:xfrm>
                        <a:off x="6103321" y="4776769"/>
                        <a:ext cx="333533" cy="415608"/>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453FAE9A-7A40-428C-8F03-049140BD2F3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80057515"/>
      </p:ext>
    </p:extLst>
  </p:cSld>
  <p:clrMapOvr>
    <a:masterClrMapping/>
  </p:clrMapOvr>
  <mc:AlternateContent xmlns:mc="http://schemas.openxmlformats.org/markup-compatibility/2006">
    <mc:Choice xmlns:p14="http://schemas.microsoft.com/office/powerpoint/2010/main" Requires="p14">
      <p:transition spd="slow" p14:dur="2000" advTm="17728"/>
    </mc:Choice>
    <mc:Fallback>
      <p:transition spd="slow" advTm="17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plane</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For example, find a vector representation of the plane described by equation</a:t>
            </a:r>
          </a:p>
          <a:p>
            <a:pPr marL="0" indent="0" algn="ctr">
              <a:buNone/>
            </a:pPr>
            <a:r>
              <a:rPr lang="en-US" dirty="0">
                <a:latin typeface="Times New Roman" panose="02020603050405020304" pitchFamily="18" charset="0"/>
              </a:rPr>
              <a:t>3</a:t>
            </a:r>
            <a:r>
              <a:rPr lang="en-US" i="1" dirty="0">
                <a:latin typeface="Times New Roman" panose="02020603050405020304" pitchFamily="18" charset="0"/>
              </a:rPr>
              <a:t>x</a:t>
            </a:r>
            <a:r>
              <a:rPr lang="en-US" dirty="0">
                <a:latin typeface="Times New Roman" panose="02020603050405020304" pitchFamily="18" charset="0"/>
              </a:rPr>
              <a:t> + 4</a:t>
            </a:r>
            <a:r>
              <a:rPr lang="en-US" i="1" dirty="0">
                <a:latin typeface="Times New Roman" panose="02020603050405020304" pitchFamily="18" charset="0"/>
              </a:rPr>
              <a:t>y</a:t>
            </a:r>
            <a:r>
              <a:rPr lang="en-US" dirty="0">
                <a:latin typeface="Times New Roman" panose="02020603050405020304" pitchFamily="18" charset="0"/>
              </a:rPr>
              <a:t> – 5</a:t>
            </a:r>
            <a:r>
              <a:rPr lang="en-US" i="1" dirty="0">
                <a:latin typeface="Times New Roman" panose="02020603050405020304" pitchFamily="18" charset="0"/>
              </a:rPr>
              <a:t>z</a:t>
            </a:r>
            <a:r>
              <a:rPr lang="en-US" dirty="0">
                <a:latin typeface="Times New Roman" panose="02020603050405020304" pitchFamily="18" charset="0"/>
              </a:rPr>
              <a:t> + 6 = 0</a:t>
            </a:r>
          </a:p>
          <a:p>
            <a:pPr lvl="1"/>
            <a:endParaRPr lang="en-US" dirty="0"/>
          </a:p>
          <a:p>
            <a:pPr lvl="1"/>
            <a:r>
              <a:rPr lang="en-US" dirty="0"/>
              <a:t>We start with</a:t>
            </a:r>
          </a:p>
          <a:p>
            <a:pPr lvl="1"/>
            <a:endParaRPr lang="en-US" dirty="0"/>
          </a:p>
          <a:p>
            <a:pPr lvl="1"/>
            <a:endParaRPr lang="en-US" dirty="0"/>
          </a:p>
          <a:p>
            <a:pPr lvl="1"/>
            <a:r>
              <a:rPr lang="en-US" dirty="0"/>
              <a:t>Next,</a:t>
            </a:r>
          </a:p>
          <a:p>
            <a:pPr lvl="1"/>
            <a:endParaRPr lang="en-US" dirty="0"/>
          </a:p>
          <a:p>
            <a:pPr lvl="1"/>
            <a:endParaRPr lang="en-US" dirty="0"/>
          </a:p>
          <a:p>
            <a:pPr lvl="1"/>
            <a:r>
              <a:rPr lang="en-US" dirty="0"/>
              <a:t>Thus,   </a:t>
            </a:r>
          </a:p>
        </p:txBody>
      </p:sp>
      <p:sp>
        <p:nvSpPr>
          <p:cNvPr id="4" name="Footer Placeholder 3"/>
          <p:cNvSpPr>
            <a:spLocks noGrp="1"/>
          </p:cNvSpPr>
          <p:nvPr>
            <p:ph type="ftr" sz="quarter" idx="11"/>
          </p:nvPr>
        </p:nvSpPr>
        <p:spPr/>
        <p:txBody>
          <a:bodyPr/>
          <a:lstStyle/>
          <a:p>
            <a:r>
              <a:rPr lang="en-US"/>
              <a:t>The equation of a plane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8" name="Object 7">
            <a:extLst>
              <a:ext uri="{FF2B5EF4-FFF2-40B4-BE49-F238E27FC236}">
                <a16:creationId xmlns:a16="http://schemas.microsoft.com/office/drawing/2014/main" id="{64A232B9-E0C6-4CFF-9E6C-E188D7257C81}"/>
              </a:ext>
            </a:extLst>
          </p:cNvPr>
          <p:cNvGraphicFramePr>
            <a:graphicFrameLocks noChangeAspect="1"/>
          </p:cNvGraphicFramePr>
          <p:nvPr>
            <p:extLst>
              <p:ext uri="{D42A27DB-BD31-4B8C-83A1-F6EECF244321}">
                <p14:modId xmlns:p14="http://schemas.microsoft.com/office/powerpoint/2010/main" val="4018324644"/>
              </p:ext>
            </p:extLst>
          </p:nvPr>
        </p:nvGraphicFramePr>
        <p:xfrm>
          <a:off x="1925724" y="4102257"/>
          <a:ext cx="2095500" cy="778828"/>
        </p:xfrm>
        <a:graphic>
          <a:graphicData uri="http://schemas.openxmlformats.org/presentationml/2006/ole">
            <mc:AlternateContent xmlns:mc="http://schemas.openxmlformats.org/markup-compatibility/2006">
              <mc:Choice xmlns:v="urn:schemas-microsoft-com:vml" Requires="v">
                <p:oleObj name="Equation" r:id="rId5" imgW="952200" imgH="355320" progId="Equation.DSMT4">
                  <p:embed/>
                </p:oleObj>
              </mc:Choice>
              <mc:Fallback>
                <p:oleObj name="Equation" r:id="rId5" imgW="952200" imgH="355320" progId="Equation.DSMT4">
                  <p:embed/>
                  <p:pic>
                    <p:nvPicPr>
                      <p:cNvPr id="12" name="Object 11">
                        <a:extLst>
                          <a:ext uri="{FF2B5EF4-FFF2-40B4-BE49-F238E27FC236}">
                            <a16:creationId xmlns:a16="http://schemas.microsoft.com/office/drawing/2014/main" id="{F2561752-782F-4E1A-8096-78BB9DA90523}"/>
                          </a:ext>
                        </a:extLst>
                      </p:cNvPr>
                      <p:cNvPicPr/>
                      <p:nvPr/>
                    </p:nvPicPr>
                    <p:blipFill>
                      <a:blip r:embed="rId6"/>
                      <a:stretch>
                        <a:fillRect/>
                      </a:stretch>
                    </p:blipFill>
                    <p:spPr>
                      <a:xfrm>
                        <a:off x="1925724" y="4102257"/>
                        <a:ext cx="2095500" cy="77882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8D7C6F17-C095-4C39-9F64-47AE32444716}"/>
              </a:ext>
            </a:extLst>
          </p:cNvPr>
          <p:cNvGraphicFramePr>
            <a:graphicFrameLocks noChangeAspect="1"/>
          </p:cNvGraphicFramePr>
          <p:nvPr>
            <p:extLst>
              <p:ext uri="{D42A27DB-BD31-4B8C-83A1-F6EECF244321}">
                <p14:modId xmlns:p14="http://schemas.microsoft.com/office/powerpoint/2010/main" val="2851885906"/>
              </p:ext>
            </p:extLst>
          </p:nvPr>
        </p:nvGraphicFramePr>
        <p:xfrm>
          <a:off x="4056645" y="4120266"/>
          <a:ext cx="1844040" cy="778828"/>
        </p:xfrm>
        <a:graphic>
          <a:graphicData uri="http://schemas.openxmlformats.org/presentationml/2006/ole">
            <mc:AlternateContent xmlns:mc="http://schemas.openxmlformats.org/markup-compatibility/2006">
              <mc:Choice xmlns:v="urn:schemas-microsoft-com:vml" Requires="v">
                <p:oleObj name="Equation" r:id="rId7" imgW="838080" imgH="355320" progId="Equation.DSMT4">
                  <p:embed/>
                </p:oleObj>
              </mc:Choice>
              <mc:Fallback>
                <p:oleObj name="Equation" r:id="rId7" imgW="838080" imgH="355320" progId="Equation.DSMT4">
                  <p:embed/>
                  <p:pic>
                    <p:nvPicPr>
                      <p:cNvPr id="8" name="Object 7">
                        <a:extLst>
                          <a:ext uri="{FF2B5EF4-FFF2-40B4-BE49-F238E27FC236}">
                            <a16:creationId xmlns:a16="http://schemas.microsoft.com/office/drawing/2014/main" id="{64A232B9-E0C6-4CFF-9E6C-E188D7257C81}"/>
                          </a:ext>
                        </a:extLst>
                      </p:cNvPr>
                      <p:cNvPicPr/>
                      <p:nvPr/>
                    </p:nvPicPr>
                    <p:blipFill>
                      <a:blip r:embed="rId8"/>
                      <a:stretch>
                        <a:fillRect/>
                      </a:stretch>
                    </p:blipFill>
                    <p:spPr>
                      <a:xfrm>
                        <a:off x="4056645" y="4120266"/>
                        <a:ext cx="1844040" cy="77882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77351BB9-6D7B-4199-9710-1529694A6AF4}"/>
              </a:ext>
            </a:extLst>
          </p:cNvPr>
          <p:cNvGraphicFramePr>
            <a:graphicFrameLocks noChangeAspect="1"/>
          </p:cNvGraphicFramePr>
          <p:nvPr>
            <p:extLst>
              <p:ext uri="{D42A27DB-BD31-4B8C-83A1-F6EECF244321}">
                <p14:modId xmlns:p14="http://schemas.microsoft.com/office/powerpoint/2010/main" val="1250259108"/>
              </p:ext>
            </p:extLst>
          </p:nvPr>
        </p:nvGraphicFramePr>
        <p:xfrm>
          <a:off x="5874016" y="4347051"/>
          <a:ext cx="977900" cy="333534"/>
        </p:xfrm>
        <a:graphic>
          <a:graphicData uri="http://schemas.openxmlformats.org/presentationml/2006/ole">
            <mc:AlternateContent xmlns:mc="http://schemas.openxmlformats.org/markup-compatibility/2006">
              <mc:Choice xmlns:v="urn:schemas-microsoft-com:vml" Requires="v">
                <p:oleObj name="Equation" r:id="rId9" imgW="444240" imgH="152280" progId="Equation.DSMT4">
                  <p:embed/>
                </p:oleObj>
              </mc:Choice>
              <mc:Fallback>
                <p:oleObj name="Equation" r:id="rId9" imgW="444240" imgH="152280" progId="Equation.DSMT4">
                  <p:embed/>
                  <p:pic>
                    <p:nvPicPr>
                      <p:cNvPr id="9" name="Object 8">
                        <a:extLst>
                          <a:ext uri="{FF2B5EF4-FFF2-40B4-BE49-F238E27FC236}">
                            <a16:creationId xmlns:a16="http://schemas.microsoft.com/office/drawing/2014/main" id="{8D7C6F17-C095-4C39-9F64-47AE32444716}"/>
                          </a:ext>
                        </a:extLst>
                      </p:cNvPr>
                      <p:cNvPicPr/>
                      <p:nvPr/>
                    </p:nvPicPr>
                    <p:blipFill>
                      <a:blip r:embed="rId10"/>
                      <a:stretch>
                        <a:fillRect/>
                      </a:stretch>
                    </p:blipFill>
                    <p:spPr>
                      <a:xfrm>
                        <a:off x="5874016" y="4347051"/>
                        <a:ext cx="977900" cy="333534"/>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E31E81A8-2D75-4351-8A81-84D269DC2426}"/>
              </a:ext>
            </a:extLst>
          </p:cNvPr>
          <p:cNvGraphicFramePr>
            <a:graphicFrameLocks noChangeAspect="1"/>
          </p:cNvGraphicFramePr>
          <p:nvPr>
            <p:extLst>
              <p:ext uri="{D42A27DB-BD31-4B8C-83A1-F6EECF244321}">
                <p14:modId xmlns:p14="http://schemas.microsoft.com/office/powerpoint/2010/main" val="4135424009"/>
              </p:ext>
            </p:extLst>
          </p:nvPr>
        </p:nvGraphicFramePr>
        <p:xfrm>
          <a:off x="2889077" y="2705100"/>
          <a:ext cx="1898650" cy="1306513"/>
        </p:xfrm>
        <a:graphic>
          <a:graphicData uri="http://schemas.openxmlformats.org/presentationml/2006/ole">
            <mc:AlternateContent xmlns:mc="http://schemas.openxmlformats.org/markup-compatibility/2006">
              <mc:Choice xmlns:v="urn:schemas-microsoft-com:vml" Requires="v">
                <p:oleObj name="Equation" r:id="rId11" imgW="863280" imgH="596880" progId="Equation.DSMT4">
                  <p:embed/>
                </p:oleObj>
              </mc:Choice>
              <mc:Fallback>
                <p:oleObj name="Equation" r:id="rId11" imgW="863280" imgH="59688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12"/>
                      <a:stretch>
                        <a:fillRect/>
                      </a:stretch>
                    </p:blipFill>
                    <p:spPr>
                      <a:xfrm>
                        <a:off x="2889077" y="2705100"/>
                        <a:ext cx="1898650" cy="130651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36FB8015-DF11-4444-9FAE-0C8B20ABF045}"/>
              </a:ext>
            </a:extLst>
          </p:cNvPr>
          <p:cNvGraphicFramePr>
            <a:graphicFrameLocks noChangeAspect="1"/>
          </p:cNvGraphicFramePr>
          <p:nvPr>
            <p:extLst>
              <p:ext uri="{D42A27DB-BD31-4B8C-83A1-F6EECF244321}">
                <p14:modId xmlns:p14="http://schemas.microsoft.com/office/powerpoint/2010/main" val="2630348965"/>
              </p:ext>
            </p:extLst>
          </p:nvPr>
        </p:nvGraphicFramePr>
        <p:xfrm>
          <a:off x="2009955" y="5018088"/>
          <a:ext cx="3822700" cy="1306512"/>
        </p:xfrm>
        <a:graphic>
          <a:graphicData uri="http://schemas.openxmlformats.org/presentationml/2006/ole">
            <mc:AlternateContent xmlns:mc="http://schemas.openxmlformats.org/markup-compatibility/2006">
              <mc:Choice xmlns:v="urn:schemas-microsoft-com:vml" Requires="v">
                <p:oleObj name="Equation" r:id="rId13" imgW="1739880" imgH="596880" progId="Equation.DSMT4">
                  <p:embed/>
                </p:oleObj>
              </mc:Choice>
              <mc:Fallback>
                <p:oleObj name="Equation" r:id="rId13" imgW="1739880" imgH="596880" progId="Equation.DSMT4">
                  <p:embed/>
                  <p:pic>
                    <p:nvPicPr>
                      <p:cNvPr id="9" name="Object 8">
                        <a:extLst>
                          <a:ext uri="{FF2B5EF4-FFF2-40B4-BE49-F238E27FC236}">
                            <a16:creationId xmlns:a16="http://schemas.microsoft.com/office/drawing/2014/main" id="{62867E33-43F6-4F63-88E2-908E2426E8F1}"/>
                          </a:ext>
                        </a:extLst>
                      </p:cNvPr>
                      <p:cNvPicPr/>
                      <p:nvPr/>
                    </p:nvPicPr>
                    <p:blipFill>
                      <a:blip r:embed="rId14"/>
                      <a:stretch>
                        <a:fillRect/>
                      </a:stretch>
                    </p:blipFill>
                    <p:spPr>
                      <a:xfrm>
                        <a:off x="2009955" y="5018088"/>
                        <a:ext cx="3822700" cy="130651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A466B087-C730-4F31-A00B-DEACC9DEC3A8}"/>
              </a:ext>
            </a:extLst>
          </p:cNvPr>
          <p:cNvPicPr>
            <a:picLocks noChangeAspect="1"/>
          </p:cNvPicPr>
          <p:nvPr>
            <a:audioFile r:link="rId3"/>
            <p:extLst>
              <p:ext uri="{DAA4B4D4-6D71-4841-9C94-3DE7FCFB9230}">
                <p14:media xmlns:p14="http://schemas.microsoft.com/office/powerpoint/2010/main" r:embed="rId2"/>
              </p:ext>
            </p:extLst>
          </p:nvPr>
        </p:nvPicPr>
        <p:blipFill>
          <a:blip r:embed="rId1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29408562"/>
      </p:ext>
    </p:extLst>
  </p:cSld>
  <p:clrMapOvr>
    <a:masterClrMapping/>
  </p:clrMapOvr>
  <mc:AlternateContent xmlns:mc="http://schemas.openxmlformats.org/markup-compatibility/2006">
    <mc:Choice xmlns:p14="http://schemas.microsoft.com/office/powerpoint/2010/main" Requires="p14">
      <p:transition spd="slow" p14:dur="2000" advTm="56324"/>
    </mc:Choice>
    <mc:Fallback>
      <p:transition spd="slow" advTm="563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4|16.8|27.2|19.8"/>
</p:tagLst>
</file>

<file path=ppt/tags/tag10.xml><?xml version="1.0" encoding="utf-8"?>
<p:tagLst xmlns:a="http://schemas.openxmlformats.org/drawingml/2006/main" xmlns:r="http://schemas.openxmlformats.org/officeDocument/2006/relationships" xmlns:p="http://schemas.openxmlformats.org/presentationml/2006/main">
  <p:tag name="TIMING" val="|17.7|18.7"/>
</p:tagLst>
</file>

<file path=ppt/tags/tag11.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8.3|11.3|29.7|6.3|12.5|39.2"/>
</p:tagLst>
</file>

<file path=ppt/tags/tag3.xml><?xml version="1.0" encoding="utf-8"?>
<p:tagLst xmlns:a="http://schemas.openxmlformats.org/drawingml/2006/main" xmlns:r="http://schemas.openxmlformats.org/officeDocument/2006/relationships" xmlns:p="http://schemas.openxmlformats.org/presentationml/2006/main">
  <p:tag name="TIMING" val="|7.9|8|26.5|10.5"/>
</p:tagLst>
</file>

<file path=ppt/tags/tag4.xml><?xml version="1.0" encoding="utf-8"?>
<p:tagLst xmlns:a="http://schemas.openxmlformats.org/drawingml/2006/main" xmlns:r="http://schemas.openxmlformats.org/officeDocument/2006/relationships" xmlns:p="http://schemas.openxmlformats.org/presentationml/2006/main">
  <p:tag name="TIMING" val="|10.3|14.6|12.5|23.3|16.2|4.5"/>
</p:tagLst>
</file>

<file path=ppt/tags/tag5.xml><?xml version="1.0" encoding="utf-8"?>
<p:tagLst xmlns:a="http://schemas.openxmlformats.org/drawingml/2006/main" xmlns:r="http://schemas.openxmlformats.org/officeDocument/2006/relationships" xmlns:p="http://schemas.openxmlformats.org/presentationml/2006/main">
  <p:tag name="TIMING" val="|20.4|20.7|18.5|24"/>
</p:tagLst>
</file>

<file path=ppt/tags/tag6.xml><?xml version="1.0" encoding="utf-8"?>
<p:tagLst xmlns:a="http://schemas.openxmlformats.org/drawingml/2006/main" xmlns:r="http://schemas.openxmlformats.org/officeDocument/2006/relationships" xmlns:p="http://schemas.openxmlformats.org/presentationml/2006/main">
  <p:tag name="TIMING" val="|19.3|18.4|9|27.1"/>
</p:tagLst>
</file>

<file path=ppt/tags/tag7.xml><?xml version="1.0" encoding="utf-8"?>
<p:tagLst xmlns:a="http://schemas.openxmlformats.org/drawingml/2006/main" xmlns:r="http://schemas.openxmlformats.org/officeDocument/2006/relationships" xmlns:p="http://schemas.openxmlformats.org/presentationml/2006/main">
  <p:tag name="TIMING" val="|12.1|8.4|6.1|5.8|7.2"/>
</p:tagLst>
</file>

<file path=ppt/tags/tag8.xml><?xml version="1.0" encoding="utf-8"?>
<p:tagLst xmlns:a="http://schemas.openxmlformats.org/drawingml/2006/main" xmlns:r="http://schemas.openxmlformats.org/officeDocument/2006/relationships" xmlns:p="http://schemas.openxmlformats.org/presentationml/2006/main">
  <p:tag name="TIMING" val="|13.3|18.6|10.9|9.4|8.6"/>
</p:tagLst>
</file>

<file path=ppt/tags/tag9.xml><?xml version="1.0" encoding="utf-8"?>
<p:tagLst xmlns:a="http://schemas.openxmlformats.org/drawingml/2006/main" xmlns:r="http://schemas.openxmlformats.org/officeDocument/2006/relationships" xmlns:p="http://schemas.openxmlformats.org/presentationml/2006/main">
  <p:tag name="TIMING" val="|5.9|1.8|9.7|8.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50421</TotalTime>
  <Words>987</Words>
  <Application>Microsoft Office PowerPoint</Application>
  <PresentationFormat>On-screen Show (4:3)</PresentationFormat>
  <Paragraphs>138</Paragraphs>
  <Slides>17</Slides>
  <Notes>0</Notes>
  <HiddenSlides>0</HiddenSlides>
  <MMClips>17</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17</vt:i4>
      </vt:variant>
    </vt:vector>
  </HeadingPairs>
  <TitlesOfParts>
    <vt:vector size="28" baseType="lpstr">
      <vt:lpstr>Arial</vt:lpstr>
      <vt:lpstr>Bookman Old Style</vt:lpstr>
      <vt:lpstr>Calibri</vt:lpstr>
      <vt:lpstr>Cambria</vt:lpstr>
      <vt:lpstr>Consolas</vt:lpstr>
      <vt:lpstr>Constantia</vt:lpstr>
      <vt:lpstr>Georgia</vt:lpstr>
      <vt:lpstr>Times New Roman</vt:lpstr>
      <vt:lpstr>Office Theme</vt:lpstr>
      <vt:lpstr>MathType 6.0 Equation</vt:lpstr>
      <vt:lpstr>Equation</vt:lpstr>
      <vt:lpstr>7.4 The equation of a plane</vt:lpstr>
      <vt:lpstr>Introduction</vt:lpstr>
      <vt:lpstr>Vector representation of a plane</vt:lpstr>
      <vt:lpstr>Vector representation of a plane</vt:lpstr>
      <vt:lpstr>Vector representation of a plane</vt:lpstr>
      <vt:lpstr>Vector representation of a plane</vt:lpstr>
      <vt:lpstr>Vector representation of a plane</vt:lpstr>
      <vt:lpstr>Vector representation of a plane</vt:lpstr>
      <vt:lpstr>Vector representation of a plane</vt:lpstr>
      <vt:lpstr>Vector representation of a plane</vt:lpstr>
      <vt:lpstr>Vector representation of a plane</vt:lpstr>
      <vt:lpstr>Point on the plane closest to a given point</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1224</cp:revision>
  <dcterms:created xsi:type="dcterms:W3CDTF">2020-04-30T19:27:29Z</dcterms:created>
  <dcterms:modified xsi:type="dcterms:W3CDTF">2021-07-26T22:49:37Z</dcterms:modified>
</cp:coreProperties>
</file>